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72" r:id="rId1"/>
  </p:sldMasterIdLst>
  <p:notesMasterIdLst>
    <p:notesMasterId r:id="rId19"/>
  </p:notesMasterIdLst>
  <p:sldIdLst>
    <p:sldId id="256" r:id="rId2"/>
    <p:sldId id="257" r:id="rId3"/>
    <p:sldId id="258" r:id="rId4"/>
    <p:sldId id="259" r:id="rId5"/>
    <p:sldId id="260" r:id="rId6"/>
    <p:sldId id="261" r:id="rId7"/>
    <p:sldId id="262" r:id="rId8"/>
    <p:sldId id="263" r:id="rId9"/>
    <p:sldId id="264" r:id="rId10"/>
    <p:sldId id="265" r:id="rId11"/>
    <p:sldId id="269" r:id="rId12"/>
    <p:sldId id="270" r:id="rId13"/>
    <p:sldId id="271" r:id="rId14"/>
    <p:sldId id="273" r:id="rId15"/>
    <p:sldId id="277" r:id="rId16"/>
    <p:sldId id="274" r:id="rId17"/>
    <p:sldId id="272"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0000" autoAdjust="0"/>
  </p:normalViewPr>
  <p:slideViewPr>
    <p:cSldViewPr>
      <p:cViewPr>
        <p:scale>
          <a:sx n="93" d="100"/>
          <a:sy n="93" d="100"/>
        </p:scale>
        <p:origin x="-504" y="-7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090E5B0-F4BE-433A-B37A-F98850FF8708}" type="datetimeFigureOut">
              <a:rPr lang="en-US" smtClean="0"/>
              <a:t>2/24/2012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6D9679D-875B-453A-B6C0-C4FA5A4E17D9}" type="slidenum">
              <a:rPr lang="en-US" smtClean="0"/>
              <a:t>‹#›</a:t>
            </a:fld>
            <a:endParaRPr lang="en-US"/>
          </a:p>
        </p:txBody>
      </p:sp>
    </p:spTree>
    <p:extLst>
      <p:ext uri="{BB962C8B-B14F-4D97-AF65-F5344CB8AC3E}">
        <p14:creationId xmlns:p14="http://schemas.microsoft.com/office/powerpoint/2010/main" val="26471165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Facilitation Notes:</a:t>
            </a:r>
            <a:endParaRPr lang="en-US" dirty="0"/>
          </a:p>
        </p:txBody>
      </p:sp>
      <p:sp>
        <p:nvSpPr>
          <p:cNvPr id="4" name="Slide Number Placeholder 3"/>
          <p:cNvSpPr>
            <a:spLocks noGrp="1"/>
          </p:cNvSpPr>
          <p:nvPr>
            <p:ph type="sldNum" sz="quarter" idx="10"/>
          </p:nvPr>
        </p:nvSpPr>
        <p:spPr/>
        <p:txBody>
          <a:bodyPr/>
          <a:lstStyle/>
          <a:p>
            <a:pPr>
              <a:defRPr/>
            </a:pPr>
            <a:fld id="{4A05D6E2-2FFC-41BE-9D29-9A2C5A46CF62}" type="slidenum">
              <a:rPr lang="en-US" smtClean="0"/>
              <a:pPr>
                <a:defRPr/>
              </a:pPr>
              <a:t>11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endParaRPr lang="en-US" dirty="0" smtClean="0"/>
          </a:p>
        </p:txBody>
      </p:sp>
      <p:sp>
        <p:nvSpPr>
          <p:cNvPr id="4" name="Slide Number Placeholder 3"/>
          <p:cNvSpPr>
            <a:spLocks noGrp="1"/>
          </p:cNvSpPr>
          <p:nvPr>
            <p:ph type="sldNum" sz="quarter" idx="10"/>
          </p:nvPr>
        </p:nvSpPr>
        <p:spPr/>
        <p:txBody>
          <a:bodyPr/>
          <a:lstStyle/>
          <a:p>
            <a:pPr>
              <a:defRPr/>
            </a:pPr>
            <a:fld id="{4A05D6E2-2FFC-41BE-9D29-9A2C5A46CF62}" type="slidenum">
              <a:rPr lang="en-US" smtClean="0"/>
              <a:pPr>
                <a:defRPr/>
              </a:pPr>
              <a:t>12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A05D6E2-2FFC-41BE-9D29-9A2C5A46CF62}" type="slidenum">
              <a:rPr lang="en-US" smtClean="0"/>
              <a:pPr>
                <a:defRPr/>
              </a:pPr>
              <a:t>13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Rot="1" noChangeAspect="1" noChangeArrowheads="1" noTextEdit="1"/>
          </p:cNvSpPr>
          <p:nvPr>
            <p:ph type="sldImg"/>
          </p:nvPr>
        </p:nvSpPr>
        <p:spPr>
          <a:ln/>
        </p:spPr>
      </p:sp>
      <p:sp>
        <p:nvSpPr>
          <p:cNvPr id="4403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latin typeface="Calibri" pitchFamily="34" charset="0"/>
                <a:ea typeface="ＭＳ Ｐゴシック" pitchFamily="34" charset="-128"/>
              </a:rPr>
              <a:t>These are the instructional shifts that are needed in order for students attain the standards.  The State has articulated shifts in ELA and in Mathematics in partnership with the authors of the Core in order for us to have a framework through which to address the necessary changes in instruction demanded by the Common Core.</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noFill/>
          <a:ln>
            <a:solidFill>
              <a:srgbClr val="000000"/>
            </a:solidFill>
            <a:miter lim="800000"/>
            <a:headEnd/>
            <a:tailEnd/>
          </a:ln>
        </p:spPr>
      </p:sp>
      <p:sp>
        <p:nvSpPr>
          <p:cNvPr id="696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But we are the key to major change over the next 3 to 4 years.  We CAN create new boxes in our</a:t>
            </a:r>
            <a:r>
              <a:rPr lang="en-US" baseline="0" dirty="0" smtClean="0"/>
              <a:t> field.  In order to do that we must open our minds to possibilities and NOT attempt to put these new State Standards into the old boxes.  We must look forward towards the potential of what can be.  If we truly want to serve our children well in the future, we must change the way we “do school” and CCSS are a big part of that.</a:t>
            </a:r>
          </a:p>
          <a:p>
            <a:pPr eaLnBrk="1" hangingPunct="1">
              <a:spcBef>
                <a:spcPct val="0"/>
              </a:spcBef>
            </a:pPr>
            <a:endParaRPr lang="en-US" baseline="0" dirty="0" smtClean="0"/>
          </a:p>
        </p:txBody>
      </p:sp>
      <p:sp>
        <p:nvSpPr>
          <p:cNvPr id="3379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934A242-FBC4-4D62-8DA0-FA619930AD2B}" type="slidenum">
              <a:rPr lang="en-US" smtClean="0"/>
              <a:pPr fontAlgn="base">
                <a:spcBef>
                  <a:spcPct val="0"/>
                </a:spcBef>
                <a:spcAft>
                  <a:spcPct val="0"/>
                </a:spcAft>
                <a:defRPr/>
              </a:pPr>
              <a:t>17</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AA239A70-00BD-414D-8464-B5DA6E75E44C}" type="datetimeFigureOut">
              <a:rPr lang="en-US" smtClean="0"/>
              <a:t>2/24/2012</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4A9900EF-2A1C-492A-B449-A433BB3F807D}"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A239A70-00BD-414D-8464-B5DA6E75E44C}" type="datetimeFigureOut">
              <a:rPr lang="en-US" smtClean="0"/>
              <a:t>2/24/2012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9900EF-2A1C-492A-B449-A433BB3F807D}"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AA239A70-00BD-414D-8464-B5DA6E75E44C}" type="datetimeFigureOut">
              <a:rPr lang="en-US" smtClean="0"/>
              <a:t>2/24/2012</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4A9900EF-2A1C-492A-B449-A433BB3F807D}"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AA239A70-00BD-414D-8464-B5DA6E75E44C}" type="datetimeFigureOut">
              <a:rPr lang="en-US" smtClean="0"/>
              <a:t>2/24/2012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4A9900EF-2A1C-492A-B449-A433BB3F807D}" type="slidenum">
              <a:rPr lang="en-US" smtClean="0"/>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AA239A70-00BD-414D-8464-B5DA6E75E44C}" type="datetimeFigureOut">
              <a:rPr lang="en-US" smtClean="0"/>
              <a:t>2/24/2012</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4A9900EF-2A1C-492A-B449-A433BB3F807D}" type="slidenum">
              <a:rPr lang="en-US" smtClean="0"/>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AA239A70-00BD-414D-8464-B5DA6E75E44C}" type="datetimeFigureOut">
              <a:rPr lang="en-US" smtClean="0"/>
              <a:t>2/24/2012</a:t>
            </a:fld>
            <a:endParaRPr lang="en-US"/>
          </a:p>
        </p:txBody>
      </p:sp>
      <p:sp>
        <p:nvSpPr>
          <p:cNvPr id="10" name="Slide Number Placeholder 9"/>
          <p:cNvSpPr>
            <a:spLocks noGrp="1"/>
          </p:cNvSpPr>
          <p:nvPr>
            <p:ph type="sldNum" sz="quarter" idx="16"/>
          </p:nvPr>
        </p:nvSpPr>
        <p:spPr/>
        <p:txBody>
          <a:bodyPr rtlCol="0"/>
          <a:lstStyle/>
          <a:p>
            <a:fld id="{4A9900EF-2A1C-492A-B449-A433BB3F807D}" type="slidenum">
              <a:rPr lang="en-US" smtClean="0"/>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AA239A70-00BD-414D-8464-B5DA6E75E44C}" type="datetimeFigureOut">
              <a:rPr lang="en-US" smtClean="0"/>
              <a:t>2/24/2012</a:t>
            </a:fld>
            <a:endParaRPr lang="en-US"/>
          </a:p>
        </p:txBody>
      </p:sp>
      <p:sp>
        <p:nvSpPr>
          <p:cNvPr id="12" name="Slide Number Placeholder 11"/>
          <p:cNvSpPr>
            <a:spLocks noGrp="1"/>
          </p:cNvSpPr>
          <p:nvPr>
            <p:ph type="sldNum" sz="quarter" idx="16"/>
          </p:nvPr>
        </p:nvSpPr>
        <p:spPr/>
        <p:txBody>
          <a:bodyPr rtlCol="0"/>
          <a:lstStyle/>
          <a:p>
            <a:fld id="{4A9900EF-2A1C-492A-B449-A433BB3F807D}" type="slidenum">
              <a:rPr lang="en-US" smtClean="0"/>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AA239A70-00BD-414D-8464-B5DA6E75E44C}" type="datetimeFigureOut">
              <a:rPr lang="en-US" smtClean="0"/>
              <a:t>2/24/2012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4A9900EF-2A1C-492A-B449-A433BB3F807D}"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239A70-00BD-414D-8464-B5DA6E75E44C}" type="datetimeFigureOut">
              <a:rPr lang="en-US" smtClean="0"/>
              <a:t>2/24/2012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4A9900EF-2A1C-492A-B449-A433BB3F807D}"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AA239A70-00BD-414D-8464-B5DA6E75E44C}" type="datetimeFigureOut">
              <a:rPr lang="en-US" smtClean="0"/>
              <a:t>2/24/2012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4A9900EF-2A1C-492A-B449-A433BB3F807D}" type="slidenum">
              <a:rPr lang="en-US" smtClean="0"/>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AA239A70-00BD-414D-8464-B5DA6E75E44C}" type="datetimeFigureOut">
              <a:rPr lang="en-US" smtClean="0"/>
              <a:t>2/24/2012</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4A9900EF-2A1C-492A-B449-A433BB3F807D}" type="slidenum">
              <a:rPr lang="en-US" smtClean="0"/>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AA239A70-00BD-414D-8464-B5DA6E75E44C}" type="datetimeFigureOut">
              <a:rPr lang="en-US" smtClean="0"/>
              <a:t>2/24/2012</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4A9900EF-2A1C-492A-B449-A433BB3F807D}"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2590800"/>
            <a:ext cx="8458200" cy="1470025"/>
          </a:xfrm>
        </p:spPr>
        <p:txBody>
          <a:bodyPr>
            <a:normAutofit fontScale="90000"/>
          </a:bodyPr>
          <a:lstStyle/>
          <a:p>
            <a:r>
              <a:rPr lang="en-US" sz="3600" i="1" dirty="0" smtClean="0"/>
              <a:t>Pennsylvania’s Transition to the</a:t>
            </a:r>
            <a:r>
              <a:rPr lang="en-US" sz="3600" dirty="0" smtClean="0"/>
              <a:t/>
            </a:r>
            <a:br>
              <a:rPr lang="en-US" sz="3600" dirty="0" smtClean="0"/>
            </a:br>
            <a:r>
              <a:rPr lang="en-US" b="1" dirty="0" smtClean="0"/>
              <a:t>Common Core State Standards</a:t>
            </a:r>
          </a:p>
        </p:txBody>
      </p:sp>
      <p:sp>
        <p:nvSpPr>
          <p:cNvPr id="3" name="Subtitle 2"/>
          <p:cNvSpPr>
            <a:spLocks noGrp="1"/>
          </p:cNvSpPr>
          <p:nvPr>
            <p:ph type="subTitle" idx="1"/>
          </p:nvPr>
        </p:nvSpPr>
        <p:spPr>
          <a:xfrm>
            <a:off x="1371600" y="4724400"/>
            <a:ext cx="6400800" cy="1752600"/>
          </a:xfrm>
        </p:spPr>
        <p:txBody>
          <a:bodyPr/>
          <a:lstStyle/>
          <a:p>
            <a:r>
              <a:rPr lang="en-US" dirty="0" smtClean="0"/>
              <a:t>February 24, 2012</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38800" y="533399"/>
            <a:ext cx="3124200" cy="1090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738700"/>
            <a:ext cx="2895600" cy="8854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3522161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b="1" dirty="0"/>
              <a:t>PA Common Core </a:t>
            </a:r>
            <a:r>
              <a:rPr lang="en-US" b="1" dirty="0" smtClean="0"/>
              <a:t>– </a:t>
            </a:r>
            <a:br>
              <a:rPr lang="en-US" b="1" dirty="0" smtClean="0"/>
            </a:br>
            <a:r>
              <a:rPr lang="en-US" b="1" dirty="0" smtClean="0"/>
              <a:t>English Language Arts</a:t>
            </a:r>
            <a:endParaRPr lang="en-US" dirty="0"/>
          </a:p>
        </p:txBody>
      </p:sp>
      <p:sp>
        <p:nvSpPr>
          <p:cNvPr id="3" name="Content Placeholder 2"/>
          <p:cNvSpPr>
            <a:spLocks noGrp="1"/>
          </p:cNvSpPr>
          <p:nvPr>
            <p:ph sz="quarter" idx="1"/>
          </p:nvPr>
        </p:nvSpPr>
        <p:spPr>
          <a:xfrm>
            <a:off x="457200" y="1600200"/>
            <a:ext cx="8229600" cy="4800600"/>
          </a:xfrm>
        </p:spPr>
        <p:txBody>
          <a:bodyPr>
            <a:normAutofit/>
          </a:bodyPr>
          <a:lstStyle/>
          <a:p>
            <a:r>
              <a:rPr lang="en-US" sz="2400" b="1" dirty="0" smtClean="0"/>
              <a:t>Standard Categories:</a:t>
            </a:r>
          </a:p>
          <a:p>
            <a:pPr lvl="1"/>
            <a:r>
              <a:rPr lang="en-US" sz="2400" dirty="0" smtClean="0"/>
              <a:t>Foundational Skills</a:t>
            </a:r>
          </a:p>
          <a:p>
            <a:pPr lvl="1"/>
            <a:r>
              <a:rPr lang="en-US" sz="2400" dirty="0" smtClean="0"/>
              <a:t>Informational Text</a:t>
            </a:r>
          </a:p>
          <a:p>
            <a:pPr lvl="1"/>
            <a:r>
              <a:rPr lang="en-US" sz="2400" dirty="0" smtClean="0"/>
              <a:t>Literature</a:t>
            </a:r>
          </a:p>
          <a:p>
            <a:pPr lvl="1"/>
            <a:r>
              <a:rPr lang="en-US" sz="2400" dirty="0" smtClean="0"/>
              <a:t>Writing</a:t>
            </a:r>
          </a:p>
          <a:p>
            <a:r>
              <a:rPr lang="en-US" sz="2400" b="1" dirty="0" smtClean="0"/>
              <a:t>Reporting Categories</a:t>
            </a:r>
          </a:p>
          <a:p>
            <a:pPr lvl="1"/>
            <a:r>
              <a:rPr lang="en-US" sz="2400" b="1" dirty="0" smtClean="0"/>
              <a:t>A:  </a:t>
            </a:r>
            <a:r>
              <a:rPr lang="en-US" sz="2400" dirty="0" smtClean="0"/>
              <a:t>Literature</a:t>
            </a:r>
          </a:p>
          <a:p>
            <a:pPr lvl="1"/>
            <a:r>
              <a:rPr lang="en-US" sz="2400" b="1" dirty="0" smtClean="0"/>
              <a:t>B:  </a:t>
            </a:r>
            <a:r>
              <a:rPr lang="en-US" sz="2400" dirty="0" smtClean="0"/>
              <a:t>Informational</a:t>
            </a:r>
          </a:p>
          <a:p>
            <a:pPr lvl="2"/>
            <a:r>
              <a:rPr lang="en-US" sz="2000" b="1" dirty="0" smtClean="0"/>
              <a:t>A-K and B-K: </a:t>
            </a:r>
            <a:r>
              <a:rPr lang="en-US" sz="2000" dirty="0" smtClean="0"/>
              <a:t>Key Ideas and Details</a:t>
            </a:r>
          </a:p>
          <a:p>
            <a:pPr lvl="2"/>
            <a:r>
              <a:rPr lang="en-US" sz="2000" b="1" dirty="0" smtClean="0"/>
              <a:t>A-C and B-C:  </a:t>
            </a:r>
            <a:r>
              <a:rPr lang="en-US" sz="2000" dirty="0" smtClean="0"/>
              <a:t>Craft and Structure/Integration</a:t>
            </a:r>
          </a:p>
          <a:p>
            <a:pPr lvl="2"/>
            <a:r>
              <a:rPr lang="en-US" sz="2000" b="1" dirty="0" smtClean="0"/>
              <a:t>A-V and B-V: </a:t>
            </a:r>
            <a:r>
              <a:rPr lang="en-US" sz="2000" dirty="0" smtClean="0"/>
              <a:t>Vocab Acquisition and Use</a:t>
            </a:r>
          </a:p>
          <a:p>
            <a:pPr lvl="2"/>
            <a:endParaRPr lang="en-US" sz="2000" dirty="0"/>
          </a:p>
        </p:txBody>
      </p:sp>
      <p:pic>
        <p:nvPicPr>
          <p:cNvPr id="4098" name="Picture 2" descr="C:\Users\ljstollar\AppData\Local\Microsoft\Windows\Temporary Internet Files\Content.IE5\UI0ZXLT1\MP900442438[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91200" y="152401"/>
            <a:ext cx="2841719" cy="1701856"/>
          </a:xfrm>
          <a:prstGeom prst="rect">
            <a:avLst/>
          </a:prstGeom>
          <a:noFill/>
          <a:extLst>
            <a:ext uri="{909E8E84-426E-40DD-AFC4-6F175D3DCCD1}">
              <a14:hiddenFill xmlns:a14="http://schemas.microsoft.com/office/drawing/2010/main">
                <a:solidFill>
                  <a:srgbClr val="FFFFFF"/>
                </a:solidFill>
              </a14:hiddenFill>
            </a:ext>
          </a:extLst>
        </p:spPr>
      </p:pic>
      <p:sp>
        <p:nvSpPr>
          <p:cNvPr id="4" name="Explosion 1 3"/>
          <p:cNvSpPr/>
          <p:nvPr/>
        </p:nvSpPr>
        <p:spPr>
          <a:xfrm rot="346764">
            <a:off x="5141720" y="2156449"/>
            <a:ext cx="3657600" cy="3505200"/>
          </a:xfrm>
          <a:prstGeom prst="irregularSeal1">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1"/>
                </a:solidFill>
              </a:rPr>
              <a:t>Combination of</a:t>
            </a:r>
          </a:p>
          <a:p>
            <a:pPr algn="ctr"/>
            <a:r>
              <a:rPr lang="en-US" sz="1600" b="1" dirty="0" smtClean="0">
                <a:solidFill>
                  <a:schemeClr val="tx1"/>
                </a:solidFill>
              </a:rPr>
              <a:t>Reading and Writing,</a:t>
            </a:r>
            <a:r>
              <a:rPr lang="en-US" sz="1600" dirty="0" smtClean="0">
                <a:solidFill>
                  <a:schemeClr val="tx1"/>
                </a:solidFill>
              </a:rPr>
              <a:t> on grades 3-8 PSSA</a:t>
            </a:r>
          </a:p>
          <a:p>
            <a:pPr algn="ctr"/>
            <a:r>
              <a:rPr lang="en-US" sz="1600" dirty="0">
                <a:solidFill>
                  <a:schemeClr val="tx1"/>
                </a:solidFill>
              </a:rPr>
              <a:t>w</a:t>
            </a:r>
            <a:r>
              <a:rPr lang="en-US" sz="1600" dirty="0" smtClean="0">
                <a:solidFill>
                  <a:schemeClr val="tx1"/>
                </a:solidFill>
              </a:rPr>
              <a:t>ill be the biggest change!</a:t>
            </a:r>
            <a:endParaRPr lang="en-US" sz="1600" dirty="0">
              <a:solidFill>
                <a:schemeClr val="tx1"/>
              </a:solidFill>
            </a:endParaRPr>
          </a:p>
        </p:txBody>
      </p:sp>
      <p:sp>
        <p:nvSpPr>
          <p:cNvPr id="5" name="TextBox 4"/>
          <p:cNvSpPr txBox="1"/>
          <p:nvPr/>
        </p:nvSpPr>
        <p:spPr>
          <a:xfrm>
            <a:off x="6858000" y="6430089"/>
            <a:ext cx="2037737" cy="246221"/>
          </a:xfrm>
          <a:prstGeom prst="rect">
            <a:avLst/>
          </a:prstGeom>
          <a:noFill/>
        </p:spPr>
        <p:txBody>
          <a:bodyPr wrap="none" rtlCol="0">
            <a:spAutoFit/>
          </a:bodyPr>
          <a:lstStyle/>
          <a:p>
            <a:r>
              <a:rPr lang="en-US" sz="1000" dirty="0" smtClean="0"/>
              <a:t>As interpreted by </a:t>
            </a:r>
            <a:r>
              <a:rPr lang="en-US" sz="1000" dirty="0" err="1" smtClean="0"/>
              <a:t>LJStollar</a:t>
            </a:r>
            <a:r>
              <a:rPr lang="en-US" sz="1000" dirty="0" smtClean="0"/>
              <a:t>, 2/17/12</a:t>
            </a:r>
            <a:endParaRPr lang="en-US" sz="1000" dirty="0"/>
          </a:p>
        </p:txBody>
      </p:sp>
    </p:spTree>
    <p:extLst>
      <p:ext uri="{BB962C8B-B14F-4D97-AF65-F5344CB8AC3E}">
        <p14:creationId xmlns:p14="http://schemas.microsoft.com/office/powerpoint/2010/main" val="257373453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71600" y="2743200"/>
            <a:ext cx="7543800" cy="1673225"/>
          </a:xfrm>
        </p:spPr>
        <p:txBody>
          <a:bodyPr/>
          <a:lstStyle/>
          <a:p>
            <a:pPr algn="ctr"/>
            <a:r>
              <a:rPr lang="en-US" b="1" i="1" dirty="0" smtClean="0"/>
              <a:t>Building on the Common Core</a:t>
            </a:r>
          </a:p>
          <a:p>
            <a:pPr algn="ctr"/>
            <a:r>
              <a:rPr lang="en-US" sz="1800" i="1" dirty="0" smtClean="0"/>
              <a:t>By David T. Conley</a:t>
            </a:r>
          </a:p>
          <a:p>
            <a:pPr algn="ctr"/>
            <a:r>
              <a:rPr lang="en-US" sz="1800" i="1" dirty="0" smtClean="0"/>
              <a:t>Educational Leadership, March 2011</a:t>
            </a:r>
            <a:endParaRPr lang="en-US" sz="1800" i="1" dirty="0"/>
          </a:p>
        </p:txBody>
      </p:sp>
      <p:sp>
        <p:nvSpPr>
          <p:cNvPr id="3" name="Title 2"/>
          <p:cNvSpPr>
            <a:spLocks noGrp="1"/>
          </p:cNvSpPr>
          <p:nvPr>
            <p:ph type="title"/>
          </p:nvPr>
        </p:nvSpPr>
        <p:spPr/>
        <p:txBody>
          <a:bodyPr/>
          <a:lstStyle/>
          <a:p>
            <a:pPr algn="ctr"/>
            <a:r>
              <a:rPr lang="en-US" b="1" dirty="0" smtClean="0"/>
              <a:t>Text Based Seminar	</a:t>
            </a:r>
            <a:endParaRPr lang="en-US" b="1" dirty="0"/>
          </a:p>
        </p:txBody>
      </p:sp>
      <p:sp>
        <p:nvSpPr>
          <p:cNvPr id="5" name="Slide Number Placeholder 4"/>
          <p:cNvSpPr>
            <a:spLocks noGrp="1"/>
          </p:cNvSpPr>
          <p:nvPr>
            <p:ph type="sldNum" sz="quarter" idx="11"/>
          </p:nvPr>
        </p:nvSpPr>
        <p:spPr/>
        <p:txBody>
          <a:bodyPr/>
          <a:lstStyle/>
          <a:p>
            <a:pPr>
              <a:defRPr/>
            </a:pPr>
            <a:fld id="{D0FD9A80-CCE9-4451-AF44-459481D1FD70}" type="slidenum">
              <a:rPr lang="en-US" smtClean="0"/>
              <a:pPr>
                <a:defRPr/>
              </a:pPr>
              <a:t>11</a:t>
            </a:fld>
            <a:endParaRPr lang="en-US"/>
          </a:p>
        </p:txBody>
      </p:sp>
    </p:spTree>
    <p:extLst>
      <p:ext uri="{BB962C8B-B14F-4D97-AF65-F5344CB8AC3E}">
        <p14:creationId xmlns:p14="http://schemas.microsoft.com/office/powerpoint/2010/main" val="210627532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Text-Based Seminar</a:t>
            </a:r>
            <a:endParaRPr lang="en-US" b="1" dirty="0"/>
          </a:p>
        </p:txBody>
      </p:sp>
      <p:sp>
        <p:nvSpPr>
          <p:cNvPr id="5" name="Slide Number Placeholder 4"/>
          <p:cNvSpPr>
            <a:spLocks noGrp="1"/>
          </p:cNvSpPr>
          <p:nvPr>
            <p:ph type="sldNum" sz="quarter" idx="12"/>
          </p:nvPr>
        </p:nvSpPr>
        <p:spPr/>
        <p:txBody>
          <a:bodyPr>
            <a:normAutofit fontScale="85000" lnSpcReduction="20000"/>
          </a:bodyPr>
          <a:lstStyle/>
          <a:p>
            <a:pPr>
              <a:defRPr/>
            </a:pPr>
            <a:fld id="{03AF2972-8DBB-4BA0-AEA5-D9B484A1B7CB}" type="slidenum">
              <a:rPr lang="en-US" smtClean="0"/>
              <a:pPr>
                <a:defRPr/>
              </a:pPr>
              <a:t>12</a:t>
            </a:fld>
            <a:endParaRPr lang="en-US"/>
          </a:p>
        </p:txBody>
      </p:sp>
      <p:sp>
        <p:nvSpPr>
          <p:cNvPr id="3" name="Content Placeholder 2"/>
          <p:cNvSpPr>
            <a:spLocks noGrp="1"/>
          </p:cNvSpPr>
          <p:nvPr>
            <p:ph sz="quarter" idx="1"/>
          </p:nvPr>
        </p:nvSpPr>
        <p:spPr/>
        <p:txBody>
          <a:bodyPr>
            <a:normAutofit lnSpcReduction="10000"/>
          </a:bodyPr>
          <a:lstStyle/>
          <a:p>
            <a:r>
              <a:rPr lang="en-US" b="1" dirty="0" smtClean="0"/>
              <a:t>Skim the article and make note of:</a:t>
            </a:r>
          </a:p>
          <a:p>
            <a:pPr lvl="1"/>
            <a:r>
              <a:rPr lang="en-US" dirty="0" smtClean="0"/>
              <a:t>Key points</a:t>
            </a:r>
          </a:p>
          <a:p>
            <a:pPr lvl="1"/>
            <a:r>
              <a:rPr lang="en-US" dirty="0" smtClean="0"/>
              <a:t>Things that can’t be stressed enough</a:t>
            </a:r>
          </a:p>
          <a:p>
            <a:pPr lvl="1"/>
            <a:r>
              <a:rPr lang="en-US" dirty="0" smtClean="0"/>
              <a:t>Questions/Concerns</a:t>
            </a:r>
          </a:p>
          <a:p>
            <a:pPr marL="365760" lvl="1" indent="0">
              <a:buNone/>
            </a:pPr>
            <a:endParaRPr lang="en-US" dirty="0" smtClean="0"/>
          </a:p>
          <a:p>
            <a:r>
              <a:rPr lang="en-US" b="1" dirty="0" smtClean="0"/>
              <a:t>Share out – sticking to the prompts</a:t>
            </a:r>
          </a:p>
          <a:p>
            <a:pPr lvl="1"/>
            <a:r>
              <a:rPr lang="en-US" dirty="0" smtClean="0"/>
              <a:t>No bird walking</a:t>
            </a:r>
          </a:p>
          <a:p>
            <a:pPr lvl="1"/>
            <a:r>
              <a:rPr lang="en-US" dirty="0" smtClean="0"/>
              <a:t>No war stories</a:t>
            </a:r>
          </a:p>
          <a:p>
            <a:pPr marL="0" indent="0">
              <a:buNone/>
            </a:pPr>
            <a:r>
              <a:rPr lang="en-US" b="1" dirty="0" smtClean="0"/>
              <a:t/>
            </a:r>
            <a:br>
              <a:rPr lang="en-US" b="1" dirty="0" smtClean="0"/>
            </a:br>
            <a:endParaRPr lang="en-US" b="1" dirty="0"/>
          </a:p>
        </p:txBody>
      </p:sp>
    </p:spTree>
    <p:extLst>
      <p:ext uri="{BB962C8B-B14F-4D97-AF65-F5344CB8AC3E}">
        <p14:creationId xmlns:p14="http://schemas.microsoft.com/office/powerpoint/2010/main" val="115989022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Text-Based Seminar</a:t>
            </a:r>
            <a:endParaRPr lang="en-US" b="1" dirty="0"/>
          </a:p>
        </p:txBody>
      </p:sp>
      <p:sp>
        <p:nvSpPr>
          <p:cNvPr id="5" name="Slide Number Placeholder 4"/>
          <p:cNvSpPr>
            <a:spLocks noGrp="1"/>
          </p:cNvSpPr>
          <p:nvPr>
            <p:ph type="sldNum" sz="quarter" idx="12"/>
          </p:nvPr>
        </p:nvSpPr>
        <p:spPr/>
        <p:txBody>
          <a:bodyPr>
            <a:normAutofit fontScale="85000" lnSpcReduction="20000"/>
          </a:bodyPr>
          <a:lstStyle/>
          <a:p>
            <a:pPr>
              <a:defRPr/>
            </a:pPr>
            <a:fld id="{03AF2972-8DBB-4BA0-AEA5-D9B484A1B7CB}" type="slidenum">
              <a:rPr lang="en-US" smtClean="0"/>
              <a:pPr>
                <a:defRPr/>
              </a:pPr>
              <a:t>13</a:t>
            </a:fld>
            <a:endParaRPr lang="en-US"/>
          </a:p>
        </p:txBody>
      </p:sp>
      <p:sp>
        <p:nvSpPr>
          <p:cNvPr id="3" name="Content Placeholder 2"/>
          <p:cNvSpPr>
            <a:spLocks noGrp="1"/>
          </p:cNvSpPr>
          <p:nvPr>
            <p:ph sz="quarter" idx="1"/>
          </p:nvPr>
        </p:nvSpPr>
        <p:spPr/>
        <p:txBody>
          <a:bodyPr/>
          <a:lstStyle/>
          <a:p>
            <a:pPr>
              <a:buNone/>
            </a:pPr>
            <a:r>
              <a:rPr lang="en-US" dirty="0" smtClean="0"/>
              <a:t/>
            </a:r>
            <a:br>
              <a:rPr lang="en-US" dirty="0" smtClean="0"/>
            </a:br>
            <a:r>
              <a:rPr lang="en-US" dirty="0" smtClean="0"/>
              <a:t/>
            </a:r>
            <a:br>
              <a:rPr lang="en-US" dirty="0" smtClean="0"/>
            </a:br>
            <a:r>
              <a:rPr lang="en-US" b="1" dirty="0" smtClean="0"/>
              <a:t>A key point in the article is…</a:t>
            </a:r>
            <a:br>
              <a:rPr lang="en-US" b="1" dirty="0" smtClean="0"/>
            </a:br>
            <a:r>
              <a:rPr lang="en-US" b="1" dirty="0" smtClean="0"/>
              <a:t/>
            </a:r>
            <a:br>
              <a:rPr lang="en-US" b="1" dirty="0" smtClean="0"/>
            </a:br>
            <a:r>
              <a:rPr lang="en-US" b="1" dirty="0" smtClean="0"/>
              <a:t>Something that can’t be stressed enough is…</a:t>
            </a:r>
            <a:br>
              <a:rPr lang="en-US" b="1" dirty="0" smtClean="0"/>
            </a:br>
            <a:r>
              <a:rPr lang="en-US" b="1" dirty="0" smtClean="0"/>
              <a:t/>
            </a:r>
            <a:br>
              <a:rPr lang="en-US" b="1" dirty="0" smtClean="0"/>
            </a:br>
            <a:r>
              <a:rPr lang="en-US" b="1" dirty="0" smtClean="0"/>
              <a:t>A question/concern I have is…</a:t>
            </a:r>
            <a:br>
              <a:rPr lang="en-US" b="1" dirty="0" smtClean="0"/>
            </a:br>
            <a:endParaRPr lang="en-US" b="1" dirty="0"/>
          </a:p>
        </p:txBody>
      </p:sp>
    </p:spTree>
    <p:extLst>
      <p:ext uri="{BB962C8B-B14F-4D97-AF65-F5344CB8AC3E}">
        <p14:creationId xmlns:p14="http://schemas.microsoft.com/office/powerpoint/2010/main" val="108809954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457200" y="104775"/>
            <a:ext cx="8229600" cy="850900"/>
          </a:xfrm>
        </p:spPr>
        <p:txBody>
          <a:bodyPr/>
          <a:lstStyle/>
          <a:p>
            <a:pPr algn="ctr" eaLnBrk="1" hangingPunct="1"/>
            <a:r>
              <a:rPr lang="en-US" sz="2900" b="1" dirty="0" smtClean="0">
                <a:latin typeface="Rockwell" pitchFamily="18" charset="0"/>
                <a:ea typeface="ＭＳ Ｐゴシック" pitchFamily="34" charset="-128"/>
              </a:rPr>
              <a:t>ELA/Literacy &amp; Math Shifts</a:t>
            </a:r>
          </a:p>
        </p:txBody>
      </p:sp>
      <p:sp>
        <p:nvSpPr>
          <p:cNvPr id="13315"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aseline="-25000">
                <a:solidFill>
                  <a:schemeClr val="tx1"/>
                </a:solidFill>
                <a:latin typeface="Arial" charset="0"/>
                <a:ea typeface="ＭＳ Ｐゴシック" pitchFamily="34" charset="-128"/>
              </a:defRPr>
            </a:lvl1pPr>
            <a:lvl2pPr marL="742950" indent="-285750" eaLnBrk="0" hangingPunct="0">
              <a:defRPr baseline="-25000">
                <a:solidFill>
                  <a:schemeClr val="tx1"/>
                </a:solidFill>
                <a:latin typeface="Arial" charset="0"/>
                <a:ea typeface="ＭＳ Ｐゴシック" pitchFamily="34" charset="-128"/>
              </a:defRPr>
            </a:lvl2pPr>
            <a:lvl3pPr marL="1143000" indent="-228600" eaLnBrk="0" hangingPunct="0">
              <a:defRPr baseline="-25000">
                <a:solidFill>
                  <a:schemeClr val="tx1"/>
                </a:solidFill>
                <a:latin typeface="Arial" charset="0"/>
                <a:ea typeface="ＭＳ Ｐゴシック" pitchFamily="34" charset="-128"/>
              </a:defRPr>
            </a:lvl3pPr>
            <a:lvl4pPr marL="1600200" indent="-228600" eaLnBrk="0" hangingPunct="0">
              <a:defRPr baseline="-25000">
                <a:solidFill>
                  <a:schemeClr val="tx1"/>
                </a:solidFill>
                <a:latin typeface="Arial" charset="0"/>
                <a:ea typeface="ＭＳ Ｐゴシック" pitchFamily="34" charset="-128"/>
              </a:defRPr>
            </a:lvl4pPr>
            <a:lvl5pPr marL="2057400" indent="-228600" eaLnBrk="0" hangingPunct="0">
              <a:defRPr baseline="-25000">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9pPr>
          </a:lstStyle>
          <a:p>
            <a:pPr eaLnBrk="1" hangingPunct="1"/>
            <a:fld id="{77E45C94-F1E0-45C1-9041-0F89791E47FD}" type="slidenum">
              <a:rPr lang="en-US" baseline="0" smtClean="0">
                <a:solidFill>
                  <a:srgbClr val="0A2D6B"/>
                </a:solidFill>
              </a:rPr>
              <a:pPr eaLnBrk="1" hangingPunct="1"/>
              <a:t>14</a:t>
            </a:fld>
            <a:endParaRPr lang="en-US" baseline="0" smtClean="0">
              <a:solidFill>
                <a:srgbClr val="0A2D6B"/>
              </a:solidFill>
            </a:endParaRPr>
          </a:p>
        </p:txBody>
      </p:sp>
      <p:grpSp>
        <p:nvGrpSpPr>
          <p:cNvPr id="13316" name="Group 75"/>
          <p:cNvGrpSpPr>
            <a:grpSpLocks/>
          </p:cNvGrpSpPr>
          <p:nvPr/>
        </p:nvGrpSpPr>
        <p:grpSpPr bwMode="auto">
          <a:xfrm>
            <a:off x="2336800" y="3843338"/>
            <a:ext cx="3916363" cy="2576512"/>
            <a:chOff x="2783" y="793"/>
            <a:chExt cx="2057" cy="1128"/>
          </a:xfrm>
        </p:grpSpPr>
        <p:sp>
          <p:nvSpPr>
            <p:cNvPr id="13321" name="AutoShape 23"/>
            <p:cNvSpPr>
              <a:spLocks noChangeArrowheads="1"/>
            </p:cNvSpPr>
            <p:nvPr/>
          </p:nvSpPr>
          <p:spPr bwMode="auto">
            <a:xfrm>
              <a:off x="2783" y="793"/>
              <a:ext cx="2057" cy="1128"/>
            </a:xfrm>
            <a:prstGeom prst="roundRect">
              <a:avLst>
                <a:gd name="adj" fmla="val 16667"/>
              </a:avLst>
            </a:prstGeom>
            <a:solidFill>
              <a:srgbClr val="A4A926"/>
            </a:solidFill>
            <a:ln w="28575">
              <a:solidFill>
                <a:srgbClr val="0A2D6B"/>
              </a:solidFill>
              <a:round/>
              <a:headEnd/>
              <a:tailEnd/>
            </a:ln>
          </p:spPr>
          <p:txBody>
            <a:bodyPr wrap="none" anchor="ctr"/>
            <a:lstStyle/>
            <a:p>
              <a:endParaRPr lang="en-US" sz="2400" b="1">
                <a:latin typeface="Calibri" pitchFamily="34" charset="0"/>
              </a:endParaRPr>
            </a:p>
            <a:p>
              <a:pPr>
                <a:buFontTx/>
                <a:buChar char="•"/>
              </a:pPr>
              <a:endParaRPr lang="en-US" sz="2000">
                <a:latin typeface="Calibri" pitchFamily="34" charset="0"/>
              </a:endParaRPr>
            </a:p>
          </p:txBody>
        </p:sp>
        <p:sp>
          <p:nvSpPr>
            <p:cNvPr id="13322" name="Text Box 24"/>
            <p:cNvSpPr txBox="1">
              <a:spLocks noChangeArrowheads="1"/>
            </p:cNvSpPr>
            <p:nvPr/>
          </p:nvSpPr>
          <p:spPr bwMode="auto">
            <a:xfrm>
              <a:off x="2931" y="808"/>
              <a:ext cx="1799" cy="220"/>
            </a:xfrm>
            <a:prstGeom prst="rect">
              <a:avLst/>
            </a:prstGeom>
            <a:solidFill>
              <a:srgbClr val="A4A926"/>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baseline="-25000">
                  <a:solidFill>
                    <a:schemeClr val="tx1"/>
                  </a:solidFill>
                  <a:latin typeface="Arial" charset="0"/>
                  <a:ea typeface="ＭＳ Ｐゴシック" pitchFamily="34" charset="-128"/>
                </a:defRPr>
              </a:lvl1pPr>
              <a:lvl2pPr marL="742950" indent="-285750" eaLnBrk="0" hangingPunct="0">
                <a:defRPr baseline="-25000">
                  <a:solidFill>
                    <a:schemeClr val="tx1"/>
                  </a:solidFill>
                  <a:latin typeface="Arial" charset="0"/>
                  <a:ea typeface="ＭＳ Ｐゴシック" pitchFamily="34" charset="-128"/>
                </a:defRPr>
              </a:lvl2pPr>
              <a:lvl3pPr marL="1143000" indent="-228600" eaLnBrk="0" hangingPunct="0">
                <a:defRPr baseline="-25000">
                  <a:solidFill>
                    <a:schemeClr val="tx1"/>
                  </a:solidFill>
                  <a:latin typeface="Arial" charset="0"/>
                  <a:ea typeface="ＭＳ Ｐゴシック" pitchFamily="34" charset="-128"/>
                </a:defRPr>
              </a:lvl3pPr>
              <a:lvl4pPr marL="1600200" indent="-228600" eaLnBrk="0" hangingPunct="0">
                <a:defRPr baseline="-25000">
                  <a:solidFill>
                    <a:schemeClr val="tx1"/>
                  </a:solidFill>
                  <a:latin typeface="Arial" charset="0"/>
                  <a:ea typeface="ＭＳ Ｐゴシック" pitchFamily="34" charset="-128"/>
                </a:defRPr>
              </a:lvl4pPr>
              <a:lvl5pPr marL="2057400" indent="-228600" eaLnBrk="0" hangingPunct="0">
                <a:defRPr baseline="-25000">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9pPr>
            </a:lstStyle>
            <a:p>
              <a:pPr eaLnBrk="1" hangingPunct="1"/>
              <a:r>
                <a:rPr lang="en-US" sz="4000">
                  <a:latin typeface="Calibri" pitchFamily="34" charset="0"/>
                </a:rPr>
                <a:t>6 </a:t>
              </a:r>
              <a:r>
                <a:rPr lang="en-US" sz="4000" i="1">
                  <a:latin typeface="Calibri" pitchFamily="34" charset="0"/>
                </a:rPr>
                <a:t>Shifts </a:t>
              </a:r>
              <a:r>
                <a:rPr lang="en-US" sz="4000">
                  <a:latin typeface="Calibri" pitchFamily="34" charset="0"/>
                </a:rPr>
                <a:t>in Mathematics</a:t>
              </a:r>
            </a:p>
          </p:txBody>
        </p:sp>
        <p:sp>
          <p:nvSpPr>
            <p:cNvPr id="13323" name="Text Box 25"/>
            <p:cNvSpPr txBox="1">
              <a:spLocks noChangeArrowheads="1"/>
            </p:cNvSpPr>
            <p:nvPr/>
          </p:nvSpPr>
          <p:spPr bwMode="auto">
            <a:xfrm>
              <a:off x="2931" y="1079"/>
              <a:ext cx="1143" cy="6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7663" indent="-347663" eaLnBrk="0" hangingPunct="0">
                <a:defRPr baseline="-25000">
                  <a:solidFill>
                    <a:schemeClr val="tx1"/>
                  </a:solidFill>
                  <a:latin typeface="Arial" charset="0"/>
                  <a:ea typeface="ＭＳ Ｐゴシック" pitchFamily="34" charset="-128"/>
                </a:defRPr>
              </a:lvl1pPr>
              <a:lvl2pPr marL="742950" indent="-285750" eaLnBrk="0" hangingPunct="0">
                <a:defRPr baseline="-25000">
                  <a:solidFill>
                    <a:schemeClr val="tx1"/>
                  </a:solidFill>
                  <a:latin typeface="Arial" charset="0"/>
                  <a:ea typeface="ＭＳ Ｐゴシック" pitchFamily="34" charset="-128"/>
                </a:defRPr>
              </a:lvl2pPr>
              <a:lvl3pPr marL="1143000" indent="-228600" eaLnBrk="0" hangingPunct="0">
                <a:defRPr baseline="-25000">
                  <a:solidFill>
                    <a:schemeClr val="tx1"/>
                  </a:solidFill>
                  <a:latin typeface="Arial" charset="0"/>
                  <a:ea typeface="ＭＳ Ｐゴシック" pitchFamily="34" charset="-128"/>
                </a:defRPr>
              </a:lvl3pPr>
              <a:lvl4pPr marL="1600200" indent="-228600" eaLnBrk="0" hangingPunct="0">
                <a:defRPr baseline="-25000">
                  <a:solidFill>
                    <a:schemeClr val="tx1"/>
                  </a:solidFill>
                  <a:latin typeface="Arial" charset="0"/>
                  <a:ea typeface="ＭＳ Ｐゴシック" pitchFamily="34" charset="-128"/>
                </a:defRPr>
              </a:lvl4pPr>
              <a:lvl5pPr marL="2057400" indent="-228600" eaLnBrk="0" hangingPunct="0">
                <a:defRPr baseline="-25000">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9pPr>
            </a:lstStyle>
            <a:p>
              <a:pPr eaLnBrk="1" hangingPunct="1">
                <a:lnSpc>
                  <a:spcPct val="90000"/>
                </a:lnSpc>
                <a:buClr>
                  <a:srgbClr val="6F0000"/>
                </a:buClr>
                <a:buSzPct val="80000"/>
              </a:pPr>
              <a:r>
                <a:rPr lang="en-US" sz="2400">
                  <a:solidFill>
                    <a:srgbClr val="0A2D6B"/>
                  </a:solidFill>
                  <a:latin typeface="Calibri" pitchFamily="34" charset="0"/>
                </a:rPr>
                <a:t>Focus</a:t>
              </a:r>
            </a:p>
            <a:p>
              <a:pPr eaLnBrk="1" hangingPunct="1">
                <a:lnSpc>
                  <a:spcPct val="90000"/>
                </a:lnSpc>
                <a:buClr>
                  <a:srgbClr val="6F0000"/>
                </a:buClr>
                <a:buSzPct val="80000"/>
              </a:pPr>
              <a:r>
                <a:rPr lang="en-US" sz="2400">
                  <a:solidFill>
                    <a:srgbClr val="0A2D6B"/>
                  </a:solidFill>
                  <a:latin typeface="Calibri" pitchFamily="34" charset="0"/>
                </a:rPr>
                <a:t>Coherence</a:t>
              </a:r>
            </a:p>
            <a:p>
              <a:pPr eaLnBrk="1" hangingPunct="1">
                <a:lnSpc>
                  <a:spcPct val="90000"/>
                </a:lnSpc>
                <a:buClr>
                  <a:srgbClr val="6F0000"/>
                </a:buClr>
                <a:buSzPct val="80000"/>
              </a:pPr>
              <a:r>
                <a:rPr lang="en-US" sz="2400">
                  <a:solidFill>
                    <a:srgbClr val="0A2D6B"/>
                  </a:solidFill>
                  <a:latin typeface="Calibri" pitchFamily="34" charset="0"/>
                </a:rPr>
                <a:t>Fluency</a:t>
              </a:r>
            </a:p>
            <a:p>
              <a:pPr eaLnBrk="1" hangingPunct="1">
                <a:lnSpc>
                  <a:spcPct val="90000"/>
                </a:lnSpc>
                <a:buClr>
                  <a:srgbClr val="6F0000"/>
                </a:buClr>
                <a:buSzPct val="80000"/>
              </a:pPr>
              <a:r>
                <a:rPr lang="en-US" sz="2400">
                  <a:solidFill>
                    <a:srgbClr val="0A2D6B"/>
                  </a:solidFill>
                  <a:latin typeface="Calibri" pitchFamily="34" charset="0"/>
                </a:rPr>
                <a:t>Deep Understanding</a:t>
              </a:r>
            </a:p>
            <a:p>
              <a:pPr eaLnBrk="1" hangingPunct="1">
                <a:lnSpc>
                  <a:spcPct val="90000"/>
                </a:lnSpc>
                <a:buClr>
                  <a:srgbClr val="6F0000"/>
                </a:buClr>
                <a:buSzPct val="80000"/>
              </a:pPr>
              <a:r>
                <a:rPr lang="en-US" sz="2400">
                  <a:solidFill>
                    <a:srgbClr val="0A2D6B"/>
                  </a:solidFill>
                  <a:latin typeface="Calibri" pitchFamily="34" charset="0"/>
                </a:rPr>
                <a:t>Applications</a:t>
              </a:r>
            </a:p>
            <a:p>
              <a:pPr eaLnBrk="1" hangingPunct="1">
                <a:lnSpc>
                  <a:spcPct val="90000"/>
                </a:lnSpc>
                <a:buClr>
                  <a:srgbClr val="6F0000"/>
                </a:buClr>
                <a:buSzPct val="80000"/>
              </a:pPr>
              <a:r>
                <a:rPr lang="en-US" sz="2400">
                  <a:solidFill>
                    <a:srgbClr val="0A2D6B"/>
                  </a:solidFill>
                  <a:latin typeface="Calibri" pitchFamily="34" charset="0"/>
                </a:rPr>
                <a:t>Dual Intensity</a:t>
              </a:r>
            </a:p>
          </p:txBody>
        </p:sp>
      </p:grpSp>
      <p:grpSp>
        <p:nvGrpSpPr>
          <p:cNvPr id="13317" name="Group 113"/>
          <p:cNvGrpSpPr>
            <a:grpSpLocks/>
          </p:cNvGrpSpPr>
          <p:nvPr/>
        </p:nvGrpSpPr>
        <p:grpSpPr bwMode="auto">
          <a:xfrm>
            <a:off x="2209800" y="1189038"/>
            <a:ext cx="4260850" cy="2552700"/>
            <a:chOff x="516" y="826"/>
            <a:chExt cx="2684" cy="1129"/>
          </a:xfrm>
        </p:grpSpPr>
        <p:sp>
          <p:nvSpPr>
            <p:cNvPr id="13318" name="AutoShape 27"/>
            <p:cNvSpPr>
              <a:spLocks noChangeArrowheads="1"/>
            </p:cNvSpPr>
            <p:nvPr/>
          </p:nvSpPr>
          <p:spPr bwMode="auto">
            <a:xfrm>
              <a:off x="516" y="826"/>
              <a:ext cx="2547" cy="1129"/>
            </a:xfrm>
            <a:prstGeom prst="roundRect">
              <a:avLst>
                <a:gd name="adj" fmla="val 16667"/>
              </a:avLst>
            </a:prstGeom>
            <a:solidFill>
              <a:srgbClr val="EFEACC"/>
            </a:solidFill>
            <a:ln w="28575">
              <a:solidFill>
                <a:srgbClr val="0A2D6B"/>
              </a:solidFill>
              <a:round/>
              <a:headEnd/>
              <a:tailEnd/>
            </a:ln>
          </p:spPr>
          <p:txBody>
            <a:bodyPr wrap="none" anchor="ctr"/>
            <a:lstStyle/>
            <a:p>
              <a:endParaRPr lang="en-US" sz="2400" b="1">
                <a:latin typeface="Calibri" pitchFamily="34" charset="0"/>
              </a:endParaRPr>
            </a:p>
            <a:p>
              <a:pPr>
                <a:buFontTx/>
                <a:buChar char="•"/>
              </a:pPr>
              <a:endParaRPr lang="en-US" sz="2000">
                <a:latin typeface="Calibri" pitchFamily="34" charset="0"/>
              </a:endParaRPr>
            </a:p>
          </p:txBody>
        </p:sp>
        <p:sp>
          <p:nvSpPr>
            <p:cNvPr id="13319" name="Text Box 28"/>
            <p:cNvSpPr txBox="1">
              <a:spLocks noChangeArrowheads="1"/>
            </p:cNvSpPr>
            <p:nvPr/>
          </p:nvSpPr>
          <p:spPr bwMode="auto">
            <a:xfrm>
              <a:off x="774" y="826"/>
              <a:ext cx="1899" cy="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baseline="-25000">
                  <a:solidFill>
                    <a:schemeClr val="tx1"/>
                  </a:solidFill>
                  <a:latin typeface="Arial" charset="0"/>
                  <a:ea typeface="ＭＳ Ｐゴシック" pitchFamily="34" charset="-128"/>
                </a:defRPr>
              </a:lvl1pPr>
              <a:lvl2pPr marL="742950" indent="-285750" eaLnBrk="0" hangingPunct="0">
                <a:defRPr baseline="-25000">
                  <a:solidFill>
                    <a:schemeClr val="tx1"/>
                  </a:solidFill>
                  <a:latin typeface="Arial" charset="0"/>
                  <a:ea typeface="ＭＳ Ｐゴシック" pitchFamily="34" charset="-128"/>
                </a:defRPr>
              </a:lvl2pPr>
              <a:lvl3pPr marL="1143000" indent="-228600" eaLnBrk="0" hangingPunct="0">
                <a:defRPr baseline="-25000">
                  <a:solidFill>
                    <a:schemeClr val="tx1"/>
                  </a:solidFill>
                  <a:latin typeface="Arial" charset="0"/>
                  <a:ea typeface="ＭＳ Ｐゴシック" pitchFamily="34" charset="-128"/>
                </a:defRPr>
              </a:lvl3pPr>
              <a:lvl4pPr marL="1600200" indent="-228600" eaLnBrk="0" hangingPunct="0">
                <a:defRPr baseline="-25000">
                  <a:solidFill>
                    <a:schemeClr val="tx1"/>
                  </a:solidFill>
                  <a:latin typeface="Arial" charset="0"/>
                  <a:ea typeface="ＭＳ Ｐゴシック" pitchFamily="34" charset="-128"/>
                </a:defRPr>
              </a:lvl4pPr>
              <a:lvl5pPr marL="2057400" indent="-228600" eaLnBrk="0" hangingPunct="0">
                <a:defRPr baseline="-25000">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9pPr>
            </a:lstStyle>
            <a:p>
              <a:pPr eaLnBrk="1" hangingPunct="1"/>
              <a:r>
                <a:rPr lang="en-US" sz="3600">
                  <a:latin typeface="Calibri" pitchFamily="34" charset="0"/>
                </a:rPr>
                <a:t>6 </a:t>
              </a:r>
              <a:r>
                <a:rPr lang="en-US" sz="3600" i="1">
                  <a:latin typeface="Calibri" pitchFamily="34" charset="0"/>
                </a:rPr>
                <a:t>Shifts </a:t>
              </a:r>
              <a:r>
                <a:rPr lang="en-US" sz="3600">
                  <a:latin typeface="Calibri" pitchFamily="34" charset="0"/>
                </a:rPr>
                <a:t>in ELA/Literacy</a:t>
              </a:r>
            </a:p>
          </p:txBody>
        </p:sp>
        <p:sp>
          <p:nvSpPr>
            <p:cNvPr id="13320" name="Text Box 29"/>
            <p:cNvSpPr txBox="1">
              <a:spLocks noChangeArrowheads="1"/>
            </p:cNvSpPr>
            <p:nvPr/>
          </p:nvSpPr>
          <p:spPr bwMode="auto">
            <a:xfrm>
              <a:off x="596" y="1116"/>
              <a:ext cx="2604" cy="6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28600" indent="-228600" eaLnBrk="0" hangingPunct="0">
                <a:defRPr baseline="-25000">
                  <a:solidFill>
                    <a:schemeClr val="tx1"/>
                  </a:solidFill>
                  <a:latin typeface="Arial" charset="0"/>
                  <a:ea typeface="ＭＳ Ｐゴシック" pitchFamily="34" charset="-128"/>
                </a:defRPr>
              </a:lvl1pPr>
              <a:lvl2pPr marL="742950" indent="-285750" eaLnBrk="0" hangingPunct="0">
                <a:defRPr baseline="-25000">
                  <a:solidFill>
                    <a:schemeClr val="tx1"/>
                  </a:solidFill>
                  <a:latin typeface="Arial" charset="0"/>
                  <a:ea typeface="ＭＳ Ｐゴシック" pitchFamily="34" charset="-128"/>
                </a:defRPr>
              </a:lvl2pPr>
              <a:lvl3pPr marL="1143000" indent="-228600" eaLnBrk="0" hangingPunct="0">
                <a:defRPr baseline="-25000">
                  <a:solidFill>
                    <a:schemeClr val="tx1"/>
                  </a:solidFill>
                  <a:latin typeface="Arial" charset="0"/>
                  <a:ea typeface="ＭＳ Ｐゴシック" pitchFamily="34" charset="-128"/>
                </a:defRPr>
              </a:lvl3pPr>
              <a:lvl4pPr marL="1600200" indent="-228600" eaLnBrk="0" hangingPunct="0">
                <a:defRPr baseline="-25000">
                  <a:solidFill>
                    <a:schemeClr val="tx1"/>
                  </a:solidFill>
                  <a:latin typeface="Arial" charset="0"/>
                  <a:ea typeface="ＭＳ Ｐゴシック" pitchFamily="34" charset="-128"/>
                </a:defRPr>
              </a:lvl4pPr>
              <a:lvl5pPr marL="2057400" indent="-228600" eaLnBrk="0" hangingPunct="0">
                <a:defRPr baseline="-25000">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baseline="-25000">
                  <a:solidFill>
                    <a:schemeClr val="tx1"/>
                  </a:solidFill>
                  <a:latin typeface="Arial" charset="0"/>
                  <a:ea typeface="ＭＳ Ｐゴシック" pitchFamily="34" charset="-128"/>
                </a:defRPr>
              </a:lvl9pPr>
            </a:lstStyle>
            <a:p>
              <a:pPr eaLnBrk="1" hangingPunct="1">
                <a:lnSpc>
                  <a:spcPct val="90000"/>
                </a:lnSpc>
                <a:buClr>
                  <a:srgbClr val="6F0000"/>
                </a:buClr>
                <a:buSzPct val="80000"/>
              </a:pPr>
              <a:r>
                <a:rPr lang="en-US" sz="2400">
                  <a:solidFill>
                    <a:srgbClr val="0A2D6B"/>
                  </a:solidFill>
                  <a:latin typeface="Calibri" pitchFamily="34" charset="0"/>
                </a:rPr>
                <a:t>Balancing Informational and Literary Text</a:t>
              </a:r>
            </a:p>
            <a:p>
              <a:pPr eaLnBrk="1" hangingPunct="1">
                <a:lnSpc>
                  <a:spcPct val="90000"/>
                </a:lnSpc>
                <a:buClr>
                  <a:srgbClr val="6F0000"/>
                </a:buClr>
                <a:buSzPct val="80000"/>
              </a:pPr>
              <a:r>
                <a:rPr lang="en-US" sz="2400">
                  <a:solidFill>
                    <a:srgbClr val="0A2D6B"/>
                  </a:solidFill>
                  <a:latin typeface="Calibri" pitchFamily="34" charset="0"/>
                </a:rPr>
                <a:t>Building Knowledge in the Disciplines</a:t>
              </a:r>
            </a:p>
            <a:p>
              <a:pPr eaLnBrk="1" hangingPunct="1">
                <a:lnSpc>
                  <a:spcPct val="90000"/>
                </a:lnSpc>
                <a:buClr>
                  <a:srgbClr val="6F0000"/>
                </a:buClr>
                <a:buSzPct val="80000"/>
              </a:pPr>
              <a:r>
                <a:rPr lang="en-US" sz="2400">
                  <a:solidFill>
                    <a:srgbClr val="0A2D6B"/>
                  </a:solidFill>
                  <a:latin typeface="Calibri" pitchFamily="34" charset="0"/>
                </a:rPr>
                <a:t>Staircase of Complexity</a:t>
              </a:r>
            </a:p>
            <a:p>
              <a:pPr eaLnBrk="1" hangingPunct="1">
                <a:lnSpc>
                  <a:spcPct val="90000"/>
                </a:lnSpc>
                <a:buClr>
                  <a:srgbClr val="6F0000"/>
                </a:buClr>
                <a:buSzPct val="80000"/>
              </a:pPr>
              <a:r>
                <a:rPr lang="en-US" sz="2400">
                  <a:solidFill>
                    <a:srgbClr val="0A2D6B"/>
                  </a:solidFill>
                  <a:latin typeface="Calibri" pitchFamily="34" charset="0"/>
                </a:rPr>
                <a:t>Text-based Answers</a:t>
              </a:r>
            </a:p>
            <a:p>
              <a:pPr eaLnBrk="1" hangingPunct="1">
                <a:lnSpc>
                  <a:spcPct val="90000"/>
                </a:lnSpc>
                <a:buClr>
                  <a:srgbClr val="6F0000"/>
                </a:buClr>
                <a:buSzPct val="80000"/>
              </a:pPr>
              <a:r>
                <a:rPr lang="en-US" sz="2400">
                  <a:solidFill>
                    <a:srgbClr val="0A2D6B"/>
                  </a:solidFill>
                  <a:latin typeface="Calibri" pitchFamily="34" charset="0"/>
                </a:rPr>
                <a:t>Writing from Sources</a:t>
              </a:r>
            </a:p>
            <a:p>
              <a:pPr eaLnBrk="1" hangingPunct="1">
                <a:lnSpc>
                  <a:spcPct val="90000"/>
                </a:lnSpc>
                <a:buClr>
                  <a:srgbClr val="6F0000"/>
                </a:buClr>
                <a:buSzPct val="80000"/>
              </a:pPr>
              <a:r>
                <a:rPr lang="en-US" sz="2400">
                  <a:solidFill>
                    <a:srgbClr val="0A2D6B"/>
                  </a:solidFill>
                  <a:latin typeface="Calibri" pitchFamily="34" charset="0"/>
                </a:rPr>
                <a:t>Academic Vocabulary</a:t>
              </a:r>
            </a:p>
          </p:txBody>
        </p:sp>
      </p:grpSp>
    </p:spTree>
    <p:extLst>
      <p:ext uri="{BB962C8B-B14F-4D97-AF65-F5344CB8AC3E}">
        <p14:creationId xmlns:p14="http://schemas.microsoft.com/office/powerpoint/2010/main" val="38097156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pPr eaLnBrk="1" hangingPunct="1">
              <a:defRPr/>
            </a:pPr>
            <a:r>
              <a:rPr lang="en-US" b="1" dirty="0" smtClean="0">
                <a:effectLst>
                  <a:outerShdw blurRad="38100" dist="38100" dir="2700000" algn="tl">
                    <a:srgbClr val="000000">
                      <a:alpha val="43137"/>
                    </a:srgbClr>
                  </a:outerShdw>
                </a:effectLst>
                <a:latin typeface="Rockwell" pitchFamily="18" charset="0"/>
              </a:rPr>
              <a:t>Common Core Shifts</a:t>
            </a:r>
            <a:br>
              <a:rPr lang="en-US" b="1" dirty="0" smtClean="0">
                <a:effectLst>
                  <a:outerShdw blurRad="38100" dist="38100" dir="2700000" algn="tl">
                    <a:srgbClr val="000000">
                      <a:alpha val="43137"/>
                    </a:srgbClr>
                  </a:outerShdw>
                </a:effectLst>
                <a:latin typeface="Rockwell" pitchFamily="18" charset="0"/>
              </a:rPr>
            </a:br>
            <a:r>
              <a:rPr lang="en-US" sz="3600" i="1" dirty="0" smtClean="0"/>
              <a:t>Examining Our Practice</a:t>
            </a:r>
          </a:p>
        </p:txBody>
      </p:sp>
      <p:sp>
        <p:nvSpPr>
          <p:cNvPr id="13315" name="Content Placeholder 7"/>
          <p:cNvSpPr>
            <a:spLocks noGrp="1"/>
          </p:cNvSpPr>
          <p:nvPr>
            <p:ph idx="1"/>
          </p:nvPr>
        </p:nvSpPr>
        <p:spPr>
          <a:xfrm>
            <a:off x="457200" y="1600200"/>
            <a:ext cx="8229600" cy="5029200"/>
          </a:xfrm>
        </p:spPr>
        <p:txBody>
          <a:bodyPr>
            <a:normAutofit lnSpcReduction="10000"/>
          </a:bodyPr>
          <a:lstStyle/>
          <a:p>
            <a:pPr marL="514350" indent="-514350" eaLnBrk="1" hangingPunct="1">
              <a:buFontTx/>
              <a:buAutoNum type="arabicPeriod"/>
            </a:pPr>
            <a:r>
              <a:rPr lang="en-US" sz="2800" smtClean="0"/>
              <a:t>Review the ‘Shift’ document individually</a:t>
            </a:r>
            <a:r>
              <a:rPr lang="en-US" smtClean="0"/>
              <a:t>.</a:t>
            </a:r>
          </a:p>
          <a:p>
            <a:pPr marL="514350" indent="-514350" eaLnBrk="1" hangingPunct="1">
              <a:buFontTx/>
              <a:buNone/>
            </a:pPr>
            <a:endParaRPr lang="en-US" sz="1200" smtClean="0"/>
          </a:p>
          <a:p>
            <a:pPr marL="514350" indent="-514350" eaLnBrk="1" hangingPunct="1">
              <a:buFontTx/>
              <a:buAutoNum type="arabicPeriod" startAt="2"/>
            </a:pPr>
            <a:r>
              <a:rPr lang="en-US" sz="2800" smtClean="0"/>
              <a:t>Individually, record your thoughts on post-it notes (one thought per note.) Consider, what were your aha’s? What are the implications for students? For teachers? How will instructional practice need to change to meet these shifts?</a:t>
            </a:r>
          </a:p>
          <a:p>
            <a:pPr marL="514350" indent="-514350" eaLnBrk="1" hangingPunct="1">
              <a:buFontTx/>
              <a:buNone/>
            </a:pPr>
            <a:endParaRPr lang="en-US" sz="1200" smtClean="0"/>
          </a:p>
          <a:p>
            <a:pPr marL="514350" indent="-514350" eaLnBrk="1" hangingPunct="1">
              <a:buFontTx/>
              <a:buAutoNum type="arabicPeriod" startAt="3"/>
            </a:pPr>
            <a:r>
              <a:rPr lang="en-US" sz="2800" smtClean="0"/>
              <a:t>Share out round-robin within your group, each adding a thought until you have depleted your post-it notes. Use an affinity process to group ‘alike’ ideas.</a:t>
            </a:r>
          </a:p>
          <a:p>
            <a:pPr marL="514350" indent="-514350" eaLnBrk="1" hangingPunct="1">
              <a:buFontTx/>
              <a:buAutoNum type="arabicPeriod" startAt="2"/>
            </a:pPr>
            <a:endParaRPr lang="en-US" sz="2800" smtClean="0"/>
          </a:p>
          <a:p>
            <a:pPr marL="514350" indent="-514350" eaLnBrk="1" hangingPunct="1">
              <a:buFontTx/>
              <a:buNone/>
            </a:pPr>
            <a:endParaRPr lang="en-US" smtClean="0"/>
          </a:p>
        </p:txBody>
      </p:sp>
    </p:spTree>
    <p:extLst>
      <p:ext uri="{BB962C8B-B14F-4D97-AF65-F5344CB8AC3E}">
        <p14:creationId xmlns:p14="http://schemas.microsoft.com/office/powerpoint/2010/main" val="6660392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p:txBody>
          <a:bodyPr/>
          <a:lstStyle/>
          <a:p>
            <a:pPr algn="ctr"/>
            <a:r>
              <a:rPr lang="en-US" b="1" dirty="0" smtClean="0"/>
              <a:t>Think – Link – Discuss</a:t>
            </a:r>
          </a:p>
          <a:p>
            <a:pPr algn="ctr"/>
            <a:endParaRPr lang="en-US" b="1" dirty="0"/>
          </a:p>
        </p:txBody>
      </p:sp>
      <p:sp>
        <p:nvSpPr>
          <p:cNvPr id="4" name="Title 3"/>
          <p:cNvSpPr>
            <a:spLocks noGrp="1"/>
          </p:cNvSpPr>
          <p:nvPr>
            <p:ph type="title"/>
          </p:nvPr>
        </p:nvSpPr>
        <p:spPr/>
        <p:txBody>
          <a:bodyPr/>
          <a:lstStyle/>
          <a:p>
            <a:pPr algn="ctr"/>
            <a:r>
              <a:rPr lang="en-US" b="1" dirty="0" smtClean="0"/>
              <a:t>Common Core Resources</a:t>
            </a:r>
            <a:endParaRPr lang="en-US" b="1" dirty="0"/>
          </a:p>
        </p:txBody>
      </p:sp>
    </p:spTree>
    <p:extLst>
      <p:ext uri="{BB962C8B-B14F-4D97-AF65-F5344CB8AC3E}">
        <p14:creationId xmlns:p14="http://schemas.microsoft.com/office/powerpoint/2010/main" val="10380843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612775" y="228600"/>
            <a:ext cx="8153400" cy="990600"/>
          </a:xfrm>
        </p:spPr>
        <p:txBody>
          <a:bodyPr/>
          <a:lstStyle/>
          <a:p>
            <a:pPr eaLnBrk="1" hangingPunct="1"/>
            <a:r>
              <a:rPr lang="en-US" b="1" dirty="0" smtClean="0"/>
              <a:t>Old Boxes</a:t>
            </a:r>
          </a:p>
        </p:txBody>
      </p:sp>
      <p:sp>
        <p:nvSpPr>
          <p:cNvPr id="4" name="Slide Number Placeholder 3"/>
          <p:cNvSpPr>
            <a:spLocks noGrp="1"/>
          </p:cNvSpPr>
          <p:nvPr>
            <p:ph type="sldNum" sz="quarter" idx="12"/>
          </p:nvPr>
        </p:nvSpPr>
        <p:spPr/>
        <p:txBody>
          <a:bodyPr>
            <a:normAutofit fontScale="85000" lnSpcReduction="20000"/>
          </a:bodyPr>
          <a:lstStyle/>
          <a:p>
            <a:pPr>
              <a:defRPr/>
            </a:pPr>
            <a:fld id="{03AF2972-8DBB-4BA0-AEA5-D9B484A1B7CB}" type="slidenum">
              <a:rPr lang="en-US" smtClean="0"/>
              <a:pPr>
                <a:defRPr/>
              </a:pPr>
              <a:t>17</a:t>
            </a:fld>
            <a:endParaRPr lang="en-US"/>
          </a:p>
        </p:txBody>
      </p:sp>
      <p:sp>
        <p:nvSpPr>
          <p:cNvPr id="20483" name="Content Placeholder 2"/>
          <p:cNvSpPr>
            <a:spLocks noGrp="1"/>
          </p:cNvSpPr>
          <p:nvPr>
            <p:ph sz="quarter" idx="1"/>
          </p:nvPr>
        </p:nvSpPr>
        <p:spPr>
          <a:xfrm>
            <a:off x="612775" y="1600200"/>
            <a:ext cx="8153400" cy="4495800"/>
          </a:xfrm>
        </p:spPr>
        <p:txBody>
          <a:bodyPr>
            <a:normAutofit/>
          </a:bodyPr>
          <a:lstStyle/>
          <a:p>
            <a:pPr eaLnBrk="1" hangingPunct="1"/>
            <a:r>
              <a:rPr lang="en-US" b="1" dirty="0" smtClean="0"/>
              <a:t>People are the next step!</a:t>
            </a:r>
          </a:p>
          <a:p>
            <a:pPr marL="0" indent="0" eaLnBrk="1" hangingPunct="1">
              <a:buNone/>
            </a:pPr>
            <a:endParaRPr lang="en-US" sz="1200" b="1" dirty="0" smtClean="0"/>
          </a:p>
          <a:p>
            <a:pPr eaLnBrk="1" hangingPunct="1"/>
            <a:r>
              <a:rPr lang="en-US" b="1" dirty="0" smtClean="0"/>
              <a:t>If people just swap out the old standards and put the new CCSS in the old boxes…</a:t>
            </a:r>
          </a:p>
          <a:p>
            <a:pPr lvl="1" eaLnBrk="1" hangingPunct="1"/>
            <a:r>
              <a:rPr lang="en-US" dirty="0" smtClean="0"/>
              <a:t>into old systems and procedures;</a:t>
            </a:r>
          </a:p>
          <a:p>
            <a:pPr lvl="1" eaLnBrk="1" hangingPunct="1"/>
            <a:r>
              <a:rPr lang="en-US" dirty="0" smtClean="0"/>
              <a:t>into the old relationships;</a:t>
            </a:r>
          </a:p>
          <a:p>
            <a:pPr lvl="1" eaLnBrk="1" hangingPunct="1"/>
            <a:r>
              <a:rPr lang="en-US" dirty="0"/>
              <a:t>i</a:t>
            </a:r>
            <a:r>
              <a:rPr lang="en-US" dirty="0" smtClean="0"/>
              <a:t>nto old instructional materials formats; and </a:t>
            </a:r>
          </a:p>
          <a:p>
            <a:pPr lvl="1" eaLnBrk="1" hangingPunct="1"/>
            <a:r>
              <a:rPr lang="en-US" dirty="0"/>
              <a:t>i</a:t>
            </a:r>
            <a:r>
              <a:rPr lang="en-US" dirty="0" smtClean="0"/>
              <a:t>nto old assessment tools,</a:t>
            </a:r>
          </a:p>
          <a:p>
            <a:pPr marL="365760" lvl="1" indent="0" eaLnBrk="1" hangingPunct="1">
              <a:buNone/>
            </a:pPr>
            <a:endParaRPr lang="en-US" sz="1200" dirty="0" smtClean="0"/>
          </a:p>
          <a:p>
            <a:pPr eaLnBrk="1" hangingPunct="1"/>
            <a:r>
              <a:rPr lang="en-US" b="1" dirty="0" smtClean="0"/>
              <a:t>Then nothing will change.</a:t>
            </a:r>
          </a:p>
          <a:p>
            <a:pPr eaLnBrk="1" hangingPunct="1"/>
            <a:endParaRPr lang="en-US" dirty="0" smtClean="0"/>
          </a:p>
        </p:txBody>
      </p:sp>
    </p:spTree>
    <p:extLst>
      <p:ext uri="{BB962C8B-B14F-4D97-AF65-F5344CB8AC3E}">
        <p14:creationId xmlns:p14="http://schemas.microsoft.com/office/powerpoint/2010/main" val="254470251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979717593"/>
              </p:ext>
            </p:extLst>
          </p:nvPr>
        </p:nvGraphicFramePr>
        <p:xfrm>
          <a:off x="609600" y="1524000"/>
          <a:ext cx="8153400" cy="3905872"/>
        </p:xfrm>
        <a:graphic>
          <a:graphicData uri="http://schemas.openxmlformats.org/drawingml/2006/table">
            <a:tbl>
              <a:tblPr firstRow="1" firstCol="1" bandRow="1">
                <a:tableStyleId>{5C22544A-7EE6-4342-B048-85BDC9FD1C3A}</a:tableStyleId>
              </a:tblPr>
              <a:tblGrid>
                <a:gridCol w="1513581"/>
                <a:gridCol w="6639819"/>
              </a:tblGrid>
              <a:tr h="823208">
                <a:tc gridSpan="2">
                  <a:txBody>
                    <a:bodyPr/>
                    <a:lstStyle/>
                    <a:p>
                      <a:pPr marL="0" marR="0" algn="ctr">
                        <a:spcBef>
                          <a:spcPts val="0"/>
                        </a:spcBef>
                        <a:spcAft>
                          <a:spcPts val="0"/>
                        </a:spcAft>
                      </a:pPr>
                      <a:r>
                        <a:rPr lang="en-US" sz="1400" cap="small" dirty="0">
                          <a:effectLst/>
                        </a:rPr>
                        <a:t>Common Core Transition Timeline</a:t>
                      </a:r>
                      <a:endParaRPr lang="en-US" sz="1200" dirty="0">
                        <a:effectLst/>
                        <a:latin typeface="Times New Roman"/>
                        <a:ea typeface="Times New Roman"/>
                      </a:endParaRPr>
                    </a:p>
                  </a:txBody>
                  <a:tcPr marL="73025" marR="73025" marT="0" marB="0" anchor="ctr"/>
                </a:tc>
                <a:tc hMerge="1">
                  <a:txBody>
                    <a:bodyPr/>
                    <a:lstStyle/>
                    <a:p>
                      <a:endParaRPr lang="en-US"/>
                    </a:p>
                  </a:txBody>
                  <a:tcPr/>
                </a:tc>
              </a:tr>
              <a:tr h="450576">
                <a:tc>
                  <a:txBody>
                    <a:bodyPr/>
                    <a:lstStyle/>
                    <a:p>
                      <a:pPr marL="0" marR="0" algn="ctr">
                        <a:spcBef>
                          <a:spcPts val="0"/>
                        </a:spcBef>
                        <a:spcAft>
                          <a:spcPts val="0"/>
                        </a:spcAft>
                      </a:pPr>
                      <a:r>
                        <a:rPr lang="en-US" sz="1400" dirty="0">
                          <a:effectLst/>
                        </a:rPr>
                        <a:t>DATE</a:t>
                      </a:r>
                      <a:endParaRPr lang="en-US" sz="1200" dirty="0">
                        <a:effectLst/>
                        <a:latin typeface="Times New Roman"/>
                        <a:ea typeface="Times New Roman"/>
                      </a:endParaRPr>
                    </a:p>
                  </a:txBody>
                  <a:tcPr marL="73025" marR="73025" marT="0" marB="0" anchor="ctr"/>
                </a:tc>
                <a:tc>
                  <a:txBody>
                    <a:bodyPr/>
                    <a:lstStyle/>
                    <a:p>
                      <a:pPr marL="0" marR="0" algn="ctr">
                        <a:spcBef>
                          <a:spcPts val="0"/>
                        </a:spcBef>
                        <a:spcAft>
                          <a:spcPts val="0"/>
                        </a:spcAft>
                      </a:pPr>
                      <a:r>
                        <a:rPr lang="en-US" sz="1400">
                          <a:effectLst/>
                        </a:rPr>
                        <a:t>ACTIVITY</a:t>
                      </a:r>
                      <a:endParaRPr lang="en-US" sz="1200">
                        <a:effectLst/>
                        <a:latin typeface="Times New Roman"/>
                        <a:ea typeface="Times New Roman"/>
                      </a:endParaRPr>
                    </a:p>
                  </a:txBody>
                  <a:tcPr marL="73025" marR="73025" marT="0" marB="0" anchor="ctr"/>
                </a:tc>
              </a:tr>
              <a:tr h="615004">
                <a:tc>
                  <a:txBody>
                    <a:bodyPr/>
                    <a:lstStyle/>
                    <a:p>
                      <a:pPr marL="0" marR="0" algn="ctr">
                        <a:spcBef>
                          <a:spcPts val="0"/>
                        </a:spcBef>
                        <a:spcAft>
                          <a:spcPts val="0"/>
                        </a:spcAft>
                      </a:pPr>
                      <a:r>
                        <a:rPr lang="en-US" sz="1200">
                          <a:effectLst/>
                        </a:rPr>
                        <a:t>February 24, 2012</a:t>
                      </a:r>
                      <a:endParaRPr lang="en-US" sz="1200">
                        <a:effectLst/>
                        <a:latin typeface="Times New Roman"/>
                        <a:ea typeface="Times New Roman"/>
                      </a:endParaRPr>
                    </a:p>
                  </a:txBody>
                  <a:tcPr marL="73025" marR="73025" marT="0" marB="0" anchor="ctr"/>
                </a:tc>
                <a:tc>
                  <a:txBody>
                    <a:bodyPr/>
                    <a:lstStyle/>
                    <a:p>
                      <a:pPr marL="0" marR="0">
                        <a:spcBef>
                          <a:spcPts val="0"/>
                        </a:spcBef>
                        <a:spcAft>
                          <a:spcPts val="0"/>
                        </a:spcAft>
                      </a:pPr>
                      <a:r>
                        <a:rPr lang="en-US" sz="1200" b="1" dirty="0">
                          <a:effectLst/>
                        </a:rPr>
                        <a:t>Common Core: </a:t>
                      </a:r>
                      <a:r>
                        <a:rPr lang="en-US" sz="1200" dirty="0">
                          <a:effectLst/>
                        </a:rPr>
                        <a:t>Revision of Assessment Anchor/Eligible Content in Math, Reading, and Writing in grades 3, 4, 5, 6, 7, 8, 11 to align to Common Core </a:t>
                      </a:r>
                      <a:r>
                        <a:rPr lang="en-US" sz="1200" dirty="0" smtClean="0">
                          <a:effectLst/>
                        </a:rPr>
                        <a:t>Standards</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effectLst/>
                        </a:rPr>
                        <a:t>Common Core:  </a:t>
                      </a:r>
                      <a:r>
                        <a:rPr lang="en-US" sz="1200" dirty="0" smtClean="0">
                          <a:effectLst/>
                        </a:rPr>
                        <a:t>Development of PA Common Core Standards in English Language Arts and Math</a:t>
                      </a:r>
                      <a:endParaRPr lang="en-US" sz="1200" dirty="0" smtClean="0">
                        <a:effectLst/>
                        <a:latin typeface="Times New Roman"/>
                        <a:ea typeface="Times New Roman"/>
                      </a:endParaRPr>
                    </a:p>
                    <a:p>
                      <a:pPr marL="0" marR="0">
                        <a:spcBef>
                          <a:spcPts val="0"/>
                        </a:spcBef>
                        <a:spcAft>
                          <a:spcPts val="0"/>
                        </a:spcAft>
                      </a:pPr>
                      <a:endParaRPr lang="en-US" sz="1200" dirty="0">
                        <a:effectLst/>
                        <a:latin typeface="Times New Roman"/>
                        <a:ea typeface="Times New Roman"/>
                      </a:endParaRPr>
                    </a:p>
                  </a:txBody>
                  <a:tcPr marL="73025" marR="73025" marT="0" marB="0" anchor="ctr"/>
                </a:tc>
              </a:tr>
              <a:tr h="615004">
                <a:tc>
                  <a:txBody>
                    <a:bodyPr/>
                    <a:lstStyle/>
                    <a:p>
                      <a:pPr marL="0" marR="0" algn="ctr">
                        <a:spcBef>
                          <a:spcPts val="0"/>
                        </a:spcBef>
                        <a:spcAft>
                          <a:spcPts val="0"/>
                        </a:spcAft>
                      </a:pPr>
                      <a:r>
                        <a:rPr lang="en-US" sz="1200" dirty="0">
                          <a:effectLst/>
                        </a:rPr>
                        <a:t>February </a:t>
                      </a:r>
                      <a:r>
                        <a:rPr lang="en-US" sz="1200" dirty="0" smtClean="0">
                          <a:effectLst/>
                        </a:rPr>
                        <a:t>29, </a:t>
                      </a:r>
                      <a:r>
                        <a:rPr lang="en-US" sz="1200" dirty="0">
                          <a:effectLst/>
                        </a:rPr>
                        <a:t>2012</a:t>
                      </a:r>
                      <a:endParaRPr lang="en-US" sz="1200" dirty="0">
                        <a:effectLst/>
                        <a:latin typeface="Times New Roman"/>
                        <a:ea typeface="Times New Roman"/>
                      </a:endParaRPr>
                    </a:p>
                  </a:txBody>
                  <a:tcPr marL="73025" marR="73025" marT="0" marB="0" anchor="ctr"/>
                </a:tc>
                <a:tc>
                  <a:txBody>
                    <a:bodyPr/>
                    <a:lstStyle/>
                    <a:p>
                      <a:pPr marL="0" marR="0">
                        <a:spcBef>
                          <a:spcPts val="0"/>
                        </a:spcBef>
                        <a:spcAft>
                          <a:spcPts val="0"/>
                        </a:spcAft>
                      </a:pPr>
                      <a:r>
                        <a:rPr lang="en-US" sz="1200" b="1" dirty="0">
                          <a:effectLst/>
                        </a:rPr>
                        <a:t>Common Core</a:t>
                      </a:r>
                      <a:r>
                        <a:rPr lang="en-US" sz="1200" b="1" dirty="0" smtClean="0">
                          <a:effectLst/>
                        </a:rPr>
                        <a:t>:</a:t>
                      </a:r>
                      <a:r>
                        <a:rPr lang="en-US" sz="1200" b="1" baseline="0" dirty="0" smtClean="0">
                          <a:effectLst/>
                        </a:rPr>
                        <a:t>  </a:t>
                      </a:r>
                      <a:r>
                        <a:rPr lang="en-US" sz="1200" b="0" baseline="0" dirty="0" smtClean="0">
                          <a:effectLst/>
                        </a:rPr>
                        <a:t>Targeted date for roll-out of PA Common Core Standards/Assessment Anchors/Eligible Content                                                                                                                                                 </a:t>
                      </a:r>
                    </a:p>
                    <a:p>
                      <a:pPr marL="0" marR="0">
                        <a:spcBef>
                          <a:spcPts val="0"/>
                        </a:spcBef>
                        <a:spcAft>
                          <a:spcPts val="0"/>
                        </a:spcAft>
                      </a:pPr>
                      <a:r>
                        <a:rPr lang="en-US" sz="1200" b="0" baseline="0" dirty="0" smtClean="0">
                          <a:effectLst/>
                        </a:rPr>
                        <a:t>                                                                                                                                                                 </a:t>
                      </a:r>
                      <a:r>
                        <a:rPr lang="en-US" sz="800" b="0" baseline="0" dirty="0" smtClean="0">
                          <a:effectLst/>
                        </a:rPr>
                        <a:t>(added </a:t>
                      </a:r>
                      <a:r>
                        <a:rPr lang="en-US" sz="800" b="0" baseline="0" dirty="0" err="1" smtClean="0">
                          <a:effectLst/>
                        </a:rPr>
                        <a:t>LJStollar</a:t>
                      </a:r>
                      <a:r>
                        <a:rPr lang="en-US" sz="800" b="0" baseline="0" dirty="0" smtClean="0">
                          <a:effectLst/>
                        </a:rPr>
                        <a:t>) </a:t>
                      </a:r>
                      <a:endParaRPr lang="en-US" sz="800" b="0" dirty="0">
                        <a:effectLst/>
                        <a:latin typeface="Times New Roman"/>
                        <a:ea typeface="Times New Roman"/>
                      </a:endParaRPr>
                    </a:p>
                  </a:txBody>
                  <a:tcPr marL="73025" marR="73025" marT="0" marB="0" anchor="ctr"/>
                </a:tc>
              </a:tr>
              <a:tr h="615004">
                <a:tc>
                  <a:txBody>
                    <a:bodyPr/>
                    <a:lstStyle/>
                    <a:p>
                      <a:pPr marL="0" marR="0" algn="ctr">
                        <a:spcBef>
                          <a:spcPts val="0"/>
                        </a:spcBef>
                        <a:spcAft>
                          <a:spcPts val="0"/>
                        </a:spcAft>
                      </a:pPr>
                      <a:r>
                        <a:rPr lang="en-US" sz="1200" dirty="0">
                          <a:effectLst/>
                        </a:rPr>
                        <a:t>March 2012</a:t>
                      </a:r>
                      <a:endParaRPr lang="en-US" sz="1200" dirty="0">
                        <a:effectLst/>
                        <a:latin typeface="Times New Roman"/>
                        <a:ea typeface="Times New Roman"/>
                      </a:endParaRPr>
                    </a:p>
                  </a:txBody>
                  <a:tcPr marL="73025" marR="73025" marT="0" marB="0" anchor="ctr"/>
                </a:tc>
                <a:tc>
                  <a:txBody>
                    <a:bodyPr/>
                    <a:lstStyle/>
                    <a:p>
                      <a:pPr marL="0" marR="0">
                        <a:spcBef>
                          <a:spcPts val="0"/>
                        </a:spcBef>
                        <a:spcAft>
                          <a:spcPts val="0"/>
                        </a:spcAft>
                      </a:pPr>
                      <a:r>
                        <a:rPr lang="en-US" sz="1200" b="1" dirty="0">
                          <a:effectLst/>
                        </a:rPr>
                        <a:t>Common Core:  </a:t>
                      </a:r>
                      <a:r>
                        <a:rPr lang="en-US" sz="1200" dirty="0">
                          <a:effectLst/>
                        </a:rPr>
                        <a:t>Develop PA Common Core train the trainer modules and schedule training sessions across the state</a:t>
                      </a:r>
                      <a:endParaRPr lang="en-US" sz="1200" dirty="0">
                        <a:effectLst/>
                        <a:latin typeface="Times New Roman"/>
                        <a:ea typeface="Times New Roman"/>
                      </a:endParaRPr>
                    </a:p>
                  </a:txBody>
                  <a:tcPr marL="73025" marR="73025" marT="0" marB="0" anchor="ctr"/>
                </a:tc>
              </a:tr>
              <a:tr h="615004">
                <a:tc>
                  <a:txBody>
                    <a:bodyPr/>
                    <a:lstStyle/>
                    <a:p>
                      <a:pPr marL="0" marR="0" algn="ctr">
                        <a:spcBef>
                          <a:spcPts val="0"/>
                        </a:spcBef>
                        <a:spcAft>
                          <a:spcPts val="0"/>
                        </a:spcAft>
                      </a:pPr>
                      <a:r>
                        <a:rPr lang="en-US" sz="1200">
                          <a:effectLst/>
                        </a:rPr>
                        <a:t>March 2012</a:t>
                      </a:r>
                      <a:endParaRPr lang="en-US" sz="1200">
                        <a:effectLst/>
                        <a:latin typeface="Times New Roman"/>
                        <a:ea typeface="Times New Roman"/>
                      </a:endParaRPr>
                    </a:p>
                  </a:txBody>
                  <a:tcPr marL="73025" marR="73025" marT="0" marB="0" anchor="ctr"/>
                </a:tc>
                <a:tc>
                  <a:txBody>
                    <a:bodyPr/>
                    <a:lstStyle/>
                    <a:p>
                      <a:pPr marL="0" marR="0">
                        <a:spcBef>
                          <a:spcPts val="0"/>
                        </a:spcBef>
                        <a:spcAft>
                          <a:spcPts val="0"/>
                        </a:spcAft>
                      </a:pPr>
                      <a:r>
                        <a:rPr lang="en-US" sz="1200" b="1" dirty="0">
                          <a:effectLst/>
                        </a:rPr>
                        <a:t>Common Core: </a:t>
                      </a:r>
                      <a:r>
                        <a:rPr lang="en-US" sz="1200" dirty="0">
                          <a:effectLst/>
                        </a:rPr>
                        <a:t> Revise Curriculum Framework and align to PA Common Core Standards; begin alignment of SAS resources to PA Common Core Standards</a:t>
                      </a:r>
                      <a:endParaRPr lang="en-US" sz="1200" dirty="0">
                        <a:effectLst/>
                        <a:latin typeface="Times New Roman"/>
                        <a:ea typeface="Times New Roman"/>
                      </a:endParaRPr>
                    </a:p>
                  </a:txBody>
                  <a:tcPr marL="73025" marR="73025" marT="0" marB="0" anchor="ctr"/>
                </a:tc>
              </a:tr>
            </a:tbl>
          </a:graphicData>
        </a:graphic>
      </p:graphicFrame>
      <p:pic>
        <p:nvPicPr>
          <p:cNvPr id="2049"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0400" y="476428"/>
            <a:ext cx="2895600" cy="884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222974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780871810"/>
              </p:ext>
            </p:extLst>
          </p:nvPr>
        </p:nvGraphicFramePr>
        <p:xfrm>
          <a:off x="1142999" y="380998"/>
          <a:ext cx="6934200" cy="5932490"/>
        </p:xfrm>
        <a:graphic>
          <a:graphicData uri="http://schemas.openxmlformats.org/drawingml/2006/table">
            <a:tbl>
              <a:tblPr firstRow="1" firstCol="1" bandRow="1">
                <a:tableStyleId>{5C22544A-7EE6-4342-B048-85BDC9FD1C3A}</a:tableStyleId>
              </a:tblPr>
              <a:tblGrid>
                <a:gridCol w="2438401"/>
                <a:gridCol w="4495799"/>
              </a:tblGrid>
              <a:tr h="492443">
                <a:tc rowSpan="5">
                  <a:txBody>
                    <a:bodyPr/>
                    <a:lstStyle/>
                    <a:p>
                      <a:pPr marL="0" marR="0" algn="ctr">
                        <a:spcBef>
                          <a:spcPts val="0"/>
                        </a:spcBef>
                        <a:spcAft>
                          <a:spcPts val="0"/>
                        </a:spcAft>
                      </a:pPr>
                      <a:r>
                        <a:rPr lang="en-US" sz="1400" dirty="0">
                          <a:effectLst/>
                        </a:rPr>
                        <a:t>2012 - 2013</a:t>
                      </a:r>
                      <a:endParaRPr lang="en-US" sz="1400" dirty="0">
                        <a:effectLst/>
                        <a:latin typeface="Times New Roman"/>
                        <a:ea typeface="Times New Roman"/>
                      </a:endParaRPr>
                    </a:p>
                  </a:txBody>
                  <a:tcPr marL="51635" marR="51635" marT="0" marB="0" anchor="ctr"/>
                </a:tc>
                <a:tc>
                  <a:txBody>
                    <a:bodyPr/>
                    <a:lstStyle/>
                    <a:p>
                      <a:pPr marL="0" marR="0">
                        <a:spcBef>
                          <a:spcPts val="0"/>
                        </a:spcBef>
                        <a:spcAft>
                          <a:spcPts val="0"/>
                        </a:spcAft>
                      </a:pPr>
                      <a:r>
                        <a:rPr lang="en-US" sz="1200" b="1" dirty="0">
                          <a:solidFill>
                            <a:schemeClr val="tx1"/>
                          </a:solidFill>
                          <a:effectLst/>
                        </a:rPr>
                        <a:t>Assessment:  PSSA and PSSA-M </a:t>
                      </a:r>
                      <a:r>
                        <a:rPr lang="en-US" sz="1200" b="0" dirty="0">
                          <a:solidFill>
                            <a:schemeClr val="tx1"/>
                          </a:solidFill>
                          <a:effectLst/>
                        </a:rPr>
                        <a:t>Reading and Math (aligned to PA Academic Standards) at Grades 3, 4, 5, 6, 7, 8</a:t>
                      </a:r>
                      <a:endParaRPr lang="en-US" sz="1200" b="0" dirty="0">
                        <a:solidFill>
                          <a:schemeClr val="tx1"/>
                        </a:solidFill>
                        <a:effectLst/>
                        <a:latin typeface="Times New Roman"/>
                        <a:ea typeface="Times New Roman"/>
                      </a:endParaRPr>
                    </a:p>
                  </a:txBody>
                  <a:tcPr marL="51635" marR="51635" marT="0" marB="0" anchor="ctr">
                    <a:solidFill>
                      <a:schemeClr val="accent1">
                        <a:lumMod val="20000"/>
                        <a:lumOff val="80000"/>
                      </a:schemeClr>
                    </a:solidFill>
                  </a:tcPr>
                </a:tc>
              </a:tr>
              <a:tr h="492443">
                <a:tc vMerge="1">
                  <a:txBody>
                    <a:bodyPr/>
                    <a:lstStyle/>
                    <a:p>
                      <a:endParaRPr lang="en-US"/>
                    </a:p>
                  </a:txBody>
                  <a:tcPr/>
                </a:tc>
                <a:tc>
                  <a:txBody>
                    <a:bodyPr/>
                    <a:lstStyle/>
                    <a:p>
                      <a:pPr marL="0" marR="0">
                        <a:spcBef>
                          <a:spcPts val="0"/>
                        </a:spcBef>
                        <a:spcAft>
                          <a:spcPts val="0"/>
                        </a:spcAft>
                      </a:pPr>
                      <a:r>
                        <a:rPr lang="en-US" sz="1200" b="1" dirty="0">
                          <a:effectLst/>
                        </a:rPr>
                        <a:t>Assessment:  Field Test:  PSSA English Language Arts </a:t>
                      </a:r>
                      <a:r>
                        <a:rPr lang="en-US" sz="1200" b="0" dirty="0">
                          <a:effectLst/>
                        </a:rPr>
                        <a:t>(aligned to PA Common Core Standards) at Grades 3, 4, 5</a:t>
                      </a:r>
                      <a:endParaRPr lang="en-US" sz="1200" b="0" dirty="0">
                        <a:effectLst/>
                        <a:latin typeface="Times New Roman"/>
                        <a:ea typeface="Times New Roman"/>
                      </a:endParaRPr>
                    </a:p>
                  </a:txBody>
                  <a:tcPr marL="51635" marR="51635" marT="0" marB="0"/>
                </a:tc>
              </a:tr>
              <a:tr h="328295">
                <a:tc vMerge="1">
                  <a:txBody>
                    <a:bodyPr/>
                    <a:lstStyle/>
                    <a:p>
                      <a:endParaRPr lang="en-US"/>
                    </a:p>
                  </a:txBody>
                  <a:tcPr/>
                </a:tc>
                <a:tc>
                  <a:txBody>
                    <a:bodyPr/>
                    <a:lstStyle/>
                    <a:p>
                      <a:pPr marL="0" marR="0">
                        <a:spcBef>
                          <a:spcPts val="0"/>
                        </a:spcBef>
                        <a:spcAft>
                          <a:spcPts val="0"/>
                        </a:spcAft>
                      </a:pPr>
                      <a:r>
                        <a:rPr lang="en-US" sz="1200" b="1" dirty="0">
                          <a:effectLst/>
                        </a:rPr>
                        <a:t>Assessment:  PSSA Writing </a:t>
                      </a:r>
                      <a:r>
                        <a:rPr lang="en-US" sz="1200" b="0" dirty="0">
                          <a:effectLst/>
                        </a:rPr>
                        <a:t>(aligned to PA Academic Standards) at Grades 5, 8</a:t>
                      </a:r>
                      <a:endParaRPr lang="en-US" sz="1200" b="0" dirty="0">
                        <a:effectLst/>
                        <a:latin typeface="Times New Roman"/>
                        <a:ea typeface="Times New Roman"/>
                      </a:endParaRPr>
                    </a:p>
                  </a:txBody>
                  <a:tcPr marL="51635" marR="51635" marT="0" marB="0" anchor="ctr"/>
                </a:tc>
              </a:tr>
              <a:tr h="328295">
                <a:tc vMerge="1">
                  <a:txBody>
                    <a:bodyPr/>
                    <a:lstStyle/>
                    <a:p>
                      <a:endParaRPr lang="en-US"/>
                    </a:p>
                  </a:txBody>
                  <a:tcPr/>
                </a:tc>
                <a:tc>
                  <a:txBody>
                    <a:bodyPr/>
                    <a:lstStyle/>
                    <a:p>
                      <a:pPr marL="0" marR="0">
                        <a:spcBef>
                          <a:spcPts val="0"/>
                        </a:spcBef>
                        <a:spcAft>
                          <a:spcPts val="0"/>
                        </a:spcAft>
                      </a:pPr>
                      <a:r>
                        <a:rPr lang="en-US" sz="1200" b="1" dirty="0">
                          <a:effectLst/>
                        </a:rPr>
                        <a:t>Assessment:  PSSA and PSSA-M Science </a:t>
                      </a:r>
                      <a:r>
                        <a:rPr lang="en-US" sz="1200" b="0" dirty="0">
                          <a:effectLst/>
                        </a:rPr>
                        <a:t>(aligned to PA Academic Standards) at Grades 4, 8</a:t>
                      </a:r>
                      <a:endParaRPr lang="en-US" sz="1200" b="0" dirty="0">
                        <a:effectLst/>
                        <a:latin typeface="Times New Roman"/>
                        <a:ea typeface="Times New Roman"/>
                      </a:endParaRPr>
                    </a:p>
                  </a:txBody>
                  <a:tcPr marL="51635" marR="51635" marT="0" marB="0" anchor="ctr"/>
                </a:tc>
              </a:tr>
              <a:tr h="328295">
                <a:tc vMerge="1">
                  <a:txBody>
                    <a:bodyPr/>
                    <a:lstStyle/>
                    <a:p>
                      <a:endParaRPr lang="en-US"/>
                    </a:p>
                  </a:txBody>
                  <a:tcPr/>
                </a:tc>
                <a:tc>
                  <a:txBody>
                    <a:bodyPr/>
                    <a:lstStyle/>
                    <a:p>
                      <a:pPr marL="0" marR="0">
                        <a:spcBef>
                          <a:spcPts val="0"/>
                        </a:spcBef>
                        <a:spcAft>
                          <a:spcPts val="0"/>
                        </a:spcAft>
                      </a:pPr>
                      <a:r>
                        <a:rPr lang="en-US" sz="1200" b="1" dirty="0">
                          <a:effectLst/>
                        </a:rPr>
                        <a:t>Assessment:  Keystone Exams – Algebra I, Biology, Literature</a:t>
                      </a:r>
                      <a:endParaRPr lang="en-US" sz="1200" b="1" dirty="0">
                        <a:effectLst/>
                        <a:latin typeface="Times New Roman"/>
                        <a:ea typeface="Times New Roman"/>
                      </a:endParaRPr>
                    </a:p>
                  </a:txBody>
                  <a:tcPr marL="51635" marR="51635" marT="0" marB="0" anchor="ctr"/>
                </a:tc>
              </a:tr>
              <a:tr h="492443">
                <a:tc rowSpan="6">
                  <a:txBody>
                    <a:bodyPr/>
                    <a:lstStyle/>
                    <a:p>
                      <a:pPr marL="0" marR="0" algn="ctr">
                        <a:spcBef>
                          <a:spcPts val="0"/>
                        </a:spcBef>
                        <a:spcAft>
                          <a:spcPts val="0"/>
                        </a:spcAft>
                      </a:pPr>
                      <a:r>
                        <a:rPr lang="en-US" sz="1400" dirty="0">
                          <a:effectLst/>
                        </a:rPr>
                        <a:t>2013 - 2014</a:t>
                      </a:r>
                      <a:endParaRPr lang="en-US" sz="1400" dirty="0">
                        <a:effectLst/>
                        <a:latin typeface="Times New Roman"/>
                        <a:ea typeface="Times New Roman"/>
                      </a:endParaRPr>
                    </a:p>
                  </a:txBody>
                  <a:tcPr marL="51635" marR="51635" marT="0" marB="0" anchor="ctr"/>
                </a:tc>
                <a:tc>
                  <a:txBody>
                    <a:bodyPr/>
                    <a:lstStyle/>
                    <a:p>
                      <a:pPr marL="0" marR="0">
                        <a:spcBef>
                          <a:spcPts val="0"/>
                        </a:spcBef>
                        <a:spcAft>
                          <a:spcPts val="0"/>
                        </a:spcAft>
                      </a:pPr>
                      <a:r>
                        <a:rPr lang="en-US" sz="1200" b="1" dirty="0">
                          <a:effectLst/>
                        </a:rPr>
                        <a:t>Assessment:  PSSA English Language Arts and Math (aligned to PA Common Core Standards) Implementation at Grades 3, 4, 5 </a:t>
                      </a:r>
                      <a:endParaRPr lang="en-US" sz="1200" b="1" dirty="0">
                        <a:effectLst/>
                        <a:latin typeface="Times New Roman"/>
                        <a:ea typeface="Times New Roman"/>
                      </a:endParaRPr>
                    </a:p>
                  </a:txBody>
                  <a:tcPr marL="51635" marR="51635" marT="0" marB="0" anchor="ctr"/>
                </a:tc>
              </a:tr>
              <a:tr h="492443">
                <a:tc vMerge="1">
                  <a:txBody>
                    <a:bodyPr/>
                    <a:lstStyle/>
                    <a:p>
                      <a:endParaRPr lang="en-US"/>
                    </a:p>
                  </a:txBody>
                  <a:tcPr/>
                </a:tc>
                <a:tc>
                  <a:txBody>
                    <a:bodyPr/>
                    <a:lstStyle/>
                    <a:p>
                      <a:pPr marL="0" marR="0">
                        <a:spcBef>
                          <a:spcPts val="0"/>
                        </a:spcBef>
                        <a:spcAft>
                          <a:spcPts val="0"/>
                        </a:spcAft>
                      </a:pPr>
                      <a:r>
                        <a:rPr lang="en-US" sz="1200" b="1" dirty="0">
                          <a:effectLst/>
                        </a:rPr>
                        <a:t>Assessment:  Field Test:  PSSA English Language Arts </a:t>
                      </a:r>
                      <a:r>
                        <a:rPr lang="en-US" sz="1200" b="0" dirty="0">
                          <a:effectLst/>
                        </a:rPr>
                        <a:t>(aligned to PA Common Core Standards) at Grades 6, 7, 8</a:t>
                      </a:r>
                      <a:endParaRPr lang="en-US" sz="1200" b="0" dirty="0">
                        <a:effectLst/>
                        <a:latin typeface="Times New Roman"/>
                        <a:ea typeface="Times New Roman"/>
                      </a:endParaRPr>
                    </a:p>
                  </a:txBody>
                  <a:tcPr marL="51635" marR="51635" marT="0" marB="0" anchor="ctr"/>
                </a:tc>
              </a:tr>
              <a:tr h="492443">
                <a:tc vMerge="1">
                  <a:txBody>
                    <a:bodyPr/>
                    <a:lstStyle/>
                    <a:p>
                      <a:endParaRPr lang="en-US"/>
                    </a:p>
                  </a:txBody>
                  <a:tcPr/>
                </a:tc>
                <a:tc>
                  <a:txBody>
                    <a:bodyPr/>
                    <a:lstStyle/>
                    <a:p>
                      <a:pPr marL="0" marR="0">
                        <a:spcBef>
                          <a:spcPts val="0"/>
                        </a:spcBef>
                        <a:spcAft>
                          <a:spcPts val="0"/>
                        </a:spcAft>
                      </a:pPr>
                      <a:r>
                        <a:rPr lang="en-US" sz="1200" b="1" dirty="0">
                          <a:effectLst/>
                        </a:rPr>
                        <a:t>Assessment:  PSSA and PSSA-M Reading and Math (aligned to PA Academic Standards) at Grades 6, 7, 8</a:t>
                      </a:r>
                      <a:endParaRPr lang="en-US" sz="1200" b="1" dirty="0">
                        <a:effectLst/>
                        <a:latin typeface="Times New Roman"/>
                        <a:ea typeface="Times New Roman"/>
                      </a:endParaRPr>
                    </a:p>
                  </a:txBody>
                  <a:tcPr marL="51635" marR="51635" marT="0" marB="0" anchor="ctr"/>
                </a:tc>
              </a:tr>
              <a:tr h="328295">
                <a:tc vMerge="1">
                  <a:txBody>
                    <a:bodyPr/>
                    <a:lstStyle/>
                    <a:p>
                      <a:endParaRPr lang="en-US"/>
                    </a:p>
                  </a:txBody>
                  <a:tcPr/>
                </a:tc>
                <a:tc>
                  <a:txBody>
                    <a:bodyPr/>
                    <a:lstStyle/>
                    <a:p>
                      <a:pPr marL="0" marR="0">
                        <a:spcBef>
                          <a:spcPts val="0"/>
                        </a:spcBef>
                        <a:spcAft>
                          <a:spcPts val="0"/>
                        </a:spcAft>
                      </a:pPr>
                      <a:r>
                        <a:rPr lang="en-US" sz="1200" b="1" dirty="0">
                          <a:effectLst/>
                        </a:rPr>
                        <a:t>Assessment</a:t>
                      </a:r>
                      <a:r>
                        <a:rPr lang="en-US" sz="1200" b="0" dirty="0">
                          <a:effectLst/>
                        </a:rPr>
                        <a:t>:  </a:t>
                      </a:r>
                      <a:r>
                        <a:rPr lang="en-US" sz="1200" b="1" dirty="0">
                          <a:effectLst/>
                        </a:rPr>
                        <a:t>PSSA</a:t>
                      </a:r>
                      <a:r>
                        <a:rPr lang="en-US" sz="1200" b="0" dirty="0">
                          <a:effectLst/>
                        </a:rPr>
                        <a:t> </a:t>
                      </a:r>
                      <a:r>
                        <a:rPr lang="en-US" sz="1200" b="1" dirty="0">
                          <a:effectLst/>
                        </a:rPr>
                        <a:t>Writing</a:t>
                      </a:r>
                      <a:r>
                        <a:rPr lang="en-US" sz="1200" b="0" dirty="0">
                          <a:effectLst/>
                        </a:rPr>
                        <a:t> (aligned to PA Academic Standards) at Grades 8</a:t>
                      </a:r>
                      <a:endParaRPr lang="en-US" sz="1200" b="0" dirty="0">
                        <a:effectLst/>
                        <a:latin typeface="Times New Roman"/>
                        <a:ea typeface="Times New Roman"/>
                      </a:endParaRPr>
                    </a:p>
                  </a:txBody>
                  <a:tcPr marL="51635" marR="51635" marT="0" marB="0" anchor="ctr"/>
                </a:tc>
              </a:tr>
              <a:tr h="328295">
                <a:tc vMerge="1">
                  <a:txBody>
                    <a:bodyPr/>
                    <a:lstStyle/>
                    <a:p>
                      <a:endParaRPr lang="en-US"/>
                    </a:p>
                  </a:txBody>
                  <a:tcPr/>
                </a:tc>
                <a:tc>
                  <a:txBody>
                    <a:bodyPr/>
                    <a:lstStyle/>
                    <a:p>
                      <a:pPr marL="0" marR="0">
                        <a:spcBef>
                          <a:spcPts val="0"/>
                        </a:spcBef>
                        <a:spcAft>
                          <a:spcPts val="0"/>
                        </a:spcAft>
                      </a:pPr>
                      <a:r>
                        <a:rPr lang="en-US" sz="1200" b="1" dirty="0">
                          <a:effectLst/>
                        </a:rPr>
                        <a:t>Assessment:  PSSA and PSSA-M Science </a:t>
                      </a:r>
                      <a:r>
                        <a:rPr lang="en-US" sz="1200" b="0" dirty="0">
                          <a:effectLst/>
                        </a:rPr>
                        <a:t>(aligned to PA Academic Standards) at Grades 4, 8</a:t>
                      </a:r>
                      <a:endParaRPr lang="en-US" sz="1200" b="0" dirty="0">
                        <a:effectLst/>
                        <a:latin typeface="Times New Roman"/>
                        <a:ea typeface="Times New Roman"/>
                      </a:endParaRPr>
                    </a:p>
                  </a:txBody>
                  <a:tcPr marL="51635" marR="51635" marT="0" marB="0" anchor="ctr"/>
                </a:tc>
              </a:tr>
              <a:tr h="328295">
                <a:tc vMerge="1">
                  <a:txBody>
                    <a:bodyPr/>
                    <a:lstStyle/>
                    <a:p>
                      <a:endParaRPr lang="en-US"/>
                    </a:p>
                  </a:txBody>
                  <a:tcPr/>
                </a:tc>
                <a:tc>
                  <a:txBody>
                    <a:bodyPr/>
                    <a:lstStyle/>
                    <a:p>
                      <a:pPr marL="0" marR="0">
                        <a:spcBef>
                          <a:spcPts val="0"/>
                        </a:spcBef>
                        <a:spcAft>
                          <a:spcPts val="0"/>
                        </a:spcAft>
                      </a:pPr>
                      <a:r>
                        <a:rPr lang="en-US" sz="1200" b="1" dirty="0">
                          <a:effectLst/>
                        </a:rPr>
                        <a:t>Assessment:  Keystone Exams – Algebra I, Biology, Literature</a:t>
                      </a:r>
                      <a:endParaRPr lang="en-US" sz="1200" b="1" dirty="0">
                        <a:effectLst/>
                        <a:latin typeface="Times New Roman"/>
                        <a:ea typeface="Times New Roman"/>
                      </a:endParaRPr>
                    </a:p>
                  </a:txBody>
                  <a:tcPr marL="51635" marR="51635" marT="0" marB="0" anchor="ctr"/>
                </a:tc>
              </a:tr>
              <a:tr h="656590">
                <a:tc rowSpan="3">
                  <a:txBody>
                    <a:bodyPr/>
                    <a:lstStyle/>
                    <a:p>
                      <a:pPr marL="0" marR="0" algn="ctr">
                        <a:spcBef>
                          <a:spcPts val="0"/>
                        </a:spcBef>
                        <a:spcAft>
                          <a:spcPts val="0"/>
                        </a:spcAft>
                      </a:pPr>
                      <a:r>
                        <a:rPr lang="en-US" sz="1400" dirty="0">
                          <a:effectLst/>
                        </a:rPr>
                        <a:t>2014 - 2015</a:t>
                      </a:r>
                      <a:endParaRPr lang="en-US" sz="1400" dirty="0">
                        <a:effectLst/>
                        <a:latin typeface="Times New Roman"/>
                        <a:ea typeface="Times New Roman"/>
                      </a:endParaRPr>
                    </a:p>
                  </a:txBody>
                  <a:tcPr marL="51635" marR="51635" marT="0" marB="0" anchor="ctr"/>
                </a:tc>
                <a:tc>
                  <a:txBody>
                    <a:bodyPr/>
                    <a:lstStyle/>
                    <a:p>
                      <a:pPr marL="0" marR="0">
                        <a:spcBef>
                          <a:spcPts val="0"/>
                        </a:spcBef>
                        <a:spcAft>
                          <a:spcPts val="0"/>
                        </a:spcAft>
                      </a:pPr>
                      <a:r>
                        <a:rPr lang="en-US" sz="1200" b="1" dirty="0">
                          <a:effectLst/>
                        </a:rPr>
                        <a:t>Assessment:  PSSA English Language Arts and Math (aligned to PA Common Core Standards) at Grades 3, 4, 5, 6, 7, 8 </a:t>
                      </a:r>
                      <a:r>
                        <a:rPr lang="en-US" sz="1200" b="0" dirty="0">
                          <a:effectLst/>
                        </a:rPr>
                        <a:t>(Implementation at Grades 6, 7, 8)</a:t>
                      </a:r>
                      <a:endParaRPr lang="en-US" sz="1200" b="0" dirty="0">
                        <a:effectLst/>
                        <a:latin typeface="Times New Roman"/>
                        <a:ea typeface="Times New Roman"/>
                      </a:endParaRPr>
                    </a:p>
                  </a:txBody>
                  <a:tcPr marL="51635" marR="51635" marT="0" marB="0" anchor="ctr"/>
                </a:tc>
              </a:tr>
              <a:tr h="328295">
                <a:tc vMerge="1">
                  <a:txBody>
                    <a:bodyPr/>
                    <a:lstStyle/>
                    <a:p>
                      <a:endParaRPr lang="en-US"/>
                    </a:p>
                  </a:txBody>
                  <a:tcPr/>
                </a:tc>
                <a:tc>
                  <a:txBody>
                    <a:bodyPr/>
                    <a:lstStyle/>
                    <a:p>
                      <a:pPr marL="0" marR="0">
                        <a:spcBef>
                          <a:spcPts val="0"/>
                        </a:spcBef>
                        <a:spcAft>
                          <a:spcPts val="0"/>
                        </a:spcAft>
                      </a:pPr>
                      <a:r>
                        <a:rPr lang="en-US" sz="1200" b="1" dirty="0">
                          <a:effectLst/>
                        </a:rPr>
                        <a:t>Assessment:  PSSA and PSSA-M Science </a:t>
                      </a:r>
                      <a:r>
                        <a:rPr lang="en-US" sz="1200" b="0" dirty="0">
                          <a:effectLst/>
                        </a:rPr>
                        <a:t>(aligned to PA Academic Standards) at Grades 4, 8</a:t>
                      </a:r>
                      <a:endParaRPr lang="en-US" sz="1200" b="0" dirty="0">
                        <a:effectLst/>
                        <a:latin typeface="Times New Roman"/>
                        <a:ea typeface="Times New Roman"/>
                      </a:endParaRPr>
                    </a:p>
                  </a:txBody>
                  <a:tcPr marL="51635" marR="51635" marT="0" marB="0" anchor="ctr"/>
                </a:tc>
              </a:tr>
              <a:tr h="328295">
                <a:tc vMerge="1">
                  <a:txBody>
                    <a:bodyPr/>
                    <a:lstStyle/>
                    <a:p>
                      <a:endParaRPr lang="en-US"/>
                    </a:p>
                  </a:txBody>
                  <a:tcPr/>
                </a:tc>
                <a:tc>
                  <a:txBody>
                    <a:bodyPr/>
                    <a:lstStyle/>
                    <a:p>
                      <a:pPr marL="0" marR="0">
                        <a:spcBef>
                          <a:spcPts val="0"/>
                        </a:spcBef>
                        <a:spcAft>
                          <a:spcPts val="0"/>
                        </a:spcAft>
                      </a:pPr>
                      <a:r>
                        <a:rPr lang="en-US" sz="1200" b="1" dirty="0">
                          <a:effectLst/>
                        </a:rPr>
                        <a:t>Assessment:  Keystone Exams – Algebra I, Biology, Literature</a:t>
                      </a:r>
                      <a:endParaRPr lang="en-US" sz="1200" b="1" dirty="0">
                        <a:effectLst/>
                        <a:latin typeface="Times New Roman"/>
                        <a:ea typeface="Times New Roman"/>
                      </a:endParaRPr>
                    </a:p>
                  </a:txBody>
                  <a:tcPr marL="51635" marR="51635" marT="0" marB="0" anchor="ctr"/>
                </a:tc>
              </a:tr>
            </a:tbl>
          </a:graphicData>
        </a:graphic>
      </p:graphicFrame>
      <p:sp>
        <p:nvSpPr>
          <p:cNvPr id="3" name="Rectangle 1"/>
          <p:cNvSpPr>
            <a:spLocks noChangeArrowheads="1"/>
          </p:cNvSpPr>
          <p:nvPr/>
        </p:nvSpPr>
        <p:spPr bwMode="auto">
          <a:xfrm>
            <a:off x="2259013" y="1600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
            </a:r>
            <a:br>
              <a:rPr kumimoji="0" lang="en-US" sz="1800" b="0" i="0" u="none" strike="noStrike" cap="none" normalizeH="0" baseline="0" smtClean="0">
                <a:ln>
                  <a:noFill/>
                </a:ln>
                <a:solidFill>
                  <a:schemeClr val="tx1"/>
                </a:solidFill>
                <a:effectLst/>
                <a:latin typeface="Arial" pitchFamily="34" charset="0"/>
                <a:cs typeface="Arial" pitchFamily="34" charset="0"/>
              </a:rPr>
            </a:b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4914997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smtClean="0"/>
              <a:t>Keystone Exams</a:t>
            </a:r>
            <a:endParaRPr lang="en-US" b="1" dirty="0"/>
          </a:p>
        </p:txBody>
      </p:sp>
      <p:sp>
        <p:nvSpPr>
          <p:cNvPr id="3" name="Content Placeholder 2"/>
          <p:cNvSpPr>
            <a:spLocks noGrp="1"/>
          </p:cNvSpPr>
          <p:nvPr>
            <p:ph sz="quarter" idx="1"/>
          </p:nvPr>
        </p:nvSpPr>
        <p:spPr>
          <a:xfrm>
            <a:off x="457200" y="1600200"/>
            <a:ext cx="8229600" cy="4876800"/>
          </a:xfrm>
        </p:spPr>
        <p:txBody>
          <a:bodyPr>
            <a:normAutofit/>
          </a:bodyPr>
          <a:lstStyle/>
          <a:p>
            <a:r>
              <a:rPr lang="en-US" sz="2800" b="1" dirty="0" smtClean="0"/>
              <a:t>2012-13 Keystone Exams</a:t>
            </a:r>
          </a:p>
          <a:p>
            <a:pPr lvl="1"/>
            <a:r>
              <a:rPr lang="en-US" dirty="0" smtClean="0"/>
              <a:t>Algebra I</a:t>
            </a:r>
          </a:p>
          <a:p>
            <a:pPr lvl="1"/>
            <a:r>
              <a:rPr lang="en-US" dirty="0" smtClean="0"/>
              <a:t>Biology</a:t>
            </a:r>
          </a:p>
          <a:p>
            <a:pPr lvl="1"/>
            <a:r>
              <a:rPr lang="en-US" dirty="0" smtClean="0"/>
              <a:t>Literature</a:t>
            </a:r>
          </a:p>
          <a:p>
            <a:pPr marL="457200" lvl="1" indent="0">
              <a:buNone/>
            </a:pPr>
            <a:endParaRPr lang="en-US" sz="1200" dirty="0" smtClean="0"/>
          </a:p>
          <a:p>
            <a:r>
              <a:rPr lang="en-US" sz="2800" b="1" dirty="0" smtClean="0"/>
              <a:t>NO </a:t>
            </a:r>
            <a:r>
              <a:rPr lang="en-US" sz="2800" dirty="0" smtClean="0"/>
              <a:t>Civics and Gov’t;</a:t>
            </a:r>
            <a:r>
              <a:rPr lang="en-US" sz="2800" b="1" dirty="0" smtClean="0"/>
              <a:t> NO </a:t>
            </a:r>
            <a:r>
              <a:rPr lang="en-US" sz="2800" dirty="0" smtClean="0"/>
              <a:t>field testing</a:t>
            </a:r>
          </a:p>
          <a:p>
            <a:pPr marL="0" indent="0">
              <a:buNone/>
            </a:pPr>
            <a:endParaRPr lang="en-US" sz="1200" dirty="0" smtClean="0"/>
          </a:p>
          <a:p>
            <a:r>
              <a:rPr lang="en-US" sz="2800" dirty="0" smtClean="0"/>
              <a:t>Governor has proposed removal of 1/3 requirement; student will demonstrate </a:t>
            </a:r>
            <a:r>
              <a:rPr lang="en-US" sz="2800" b="1" dirty="0" smtClean="0"/>
              <a:t>PROFICIENCY</a:t>
            </a:r>
            <a:r>
              <a:rPr lang="en-US" sz="2800" dirty="0" smtClean="0"/>
              <a:t> on exam to fulfill state requirement </a:t>
            </a:r>
            <a:r>
              <a:rPr lang="en-US" sz="2400" dirty="0" smtClean="0"/>
              <a:t>(be attuned to State Board Hearings regarding Chapter 4.)</a:t>
            </a:r>
            <a:endParaRPr lang="en-US" sz="2400"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00800" y="152401"/>
            <a:ext cx="1905000" cy="10950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4528808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smtClean="0"/>
              <a:t>Keystone Exams</a:t>
            </a:r>
            <a:endParaRPr lang="en-US" b="1" dirty="0"/>
          </a:p>
        </p:txBody>
      </p:sp>
      <p:sp>
        <p:nvSpPr>
          <p:cNvPr id="3" name="Content Placeholder 2"/>
          <p:cNvSpPr>
            <a:spLocks noGrp="1"/>
          </p:cNvSpPr>
          <p:nvPr>
            <p:ph sz="quarter" idx="1"/>
          </p:nvPr>
        </p:nvSpPr>
        <p:spPr>
          <a:xfrm>
            <a:off x="457200" y="1600200"/>
            <a:ext cx="8229600" cy="4876800"/>
          </a:xfrm>
        </p:spPr>
        <p:txBody>
          <a:bodyPr>
            <a:normAutofit/>
          </a:bodyPr>
          <a:lstStyle/>
          <a:p>
            <a:r>
              <a:rPr lang="en-US" sz="2400" b="1" dirty="0" smtClean="0"/>
              <a:t>Governor has proposed full implementation of PA Graduation Requirement to be delayed until the          </a:t>
            </a:r>
            <a:r>
              <a:rPr lang="en-US" b="1" dirty="0" smtClean="0"/>
              <a:t>2016-17 </a:t>
            </a:r>
            <a:r>
              <a:rPr lang="en-US" sz="2400" b="1" dirty="0" smtClean="0"/>
              <a:t>school year.</a:t>
            </a:r>
          </a:p>
          <a:p>
            <a:pPr marL="0" indent="0">
              <a:buNone/>
            </a:pPr>
            <a:endParaRPr lang="en-US" sz="1200" b="1" dirty="0" smtClean="0"/>
          </a:p>
          <a:p>
            <a:r>
              <a:rPr lang="en-US" sz="2400" b="1" dirty="0" smtClean="0"/>
              <a:t>That means that this year’s 7</a:t>
            </a:r>
            <a:r>
              <a:rPr lang="en-US" sz="2400" b="1" baseline="30000" dirty="0" smtClean="0"/>
              <a:t>th</a:t>
            </a:r>
            <a:r>
              <a:rPr lang="en-US" sz="2400" b="1" dirty="0" smtClean="0"/>
              <a:t> grade class must demonstrate proficiency on the Algebra I, Biology, and Literature Keystone upon graduation. </a:t>
            </a:r>
            <a:r>
              <a:rPr lang="en-US" sz="2400" dirty="0" smtClean="0"/>
              <a:t>(</a:t>
            </a:r>
            <a:r>
              <a:rPr lang="en-US" sz="2400" b="1" dirty="0" smtClean="0"/>
              <a:t>NOTE:</a:t>
            </a:r>
            <a:r>
              <a:rPr lang="en-US" sz="2400" dirty="0" smtClean="0"/>
              <a:t>  Any 7</a:t>
            </a:r>
            <a:r>
              <a:rPr lang="en-US" sz="2400" baseline="30000" dirty="0" smtClean="0"/>
              <a:t>th</a:t>
            </a:r>
            <a:r>
              <a:rPr lang="en-US" sz="2400" dirty="0" smtClean="0"/>
              <a:t> grader taking Algebra I during 2011-12 would be ‘grandfathered’ due to the Keystone Exam hiatus.)</a:t>
            </a:r>
          </a:p>
          <a:p>
            <a:endParaRPr lang="en-US" sz="2400" b="1"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53200" y="152400"/>
            <a:ext cx="1752600" cy="10074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418324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smtClean="0"/>
              <a:t>11</a:t>
            </a:r>
            <a:r>
              <a:rPr lang="en-US" b="1" baseline="30000" dirty="0" smtClean="0"/>
              <a:t>th</a:t>
            </a:r>
            <a:r>
              <a:rPr lang="en-US" b="1" dirty="0" smtClean="0"/>
              <a:t> Grade PSSA</a:t>
            </a:r>
            <a:endParaRPr lang="en-US" b="1" dirty="0"/>
          </a:p>
        </p:txBody>
      </p:sp>
      <p:sp>
        <p:nvSpPr>
          <p:cNvPr id="3" name="Content Placeholder 2"/>
          <p:cNvSpPr>
            <a:spLocks noGrp="1"/>
          </p:cNvSpPr>
          <p:nvPr>
            <p:ph sz="quarter" idx="1"/>
          </p:nvPr>
        </p:nvSpPr>
        <p:spPr/>
        <p:txBody>
          <a:bodyPr>
            <a:normAutofit lnSpcReduction="10000"/>
          </a:bodyPr>
          <a:lstStyle/>
          <a:p>
            <a:r>
              <a:rPr lang="en-US" sz="2400" b="1" dirty="0" smtClean="0"/>
              <a:t>It is projected that this is the last year for the 11</a:t>
            </a:r>
            <a:r>
              <a:rPr lang="en-US" sz="2400" b="1" baseline="30000" dirty="0" smtClean="0"/>
              <a:t>th</a:t>
            </a:r>
            <a:r>
              <a:rPr lang="en-US" sz="2400" b="1" dirty="0" smtClean="0"/>
              <a:t> grade PSSA </a:t>
            </a:r>
            <a:r>
              <a:rPr lang="en-US" sz="2400" dirty="0" smtClean="0"/>
              <a:t>(2011-12).</a:t>
            </a:r>
          </a:p>
          <a:p>
            <a:pPr marL="0" indent="0">
              <a:buNone/>
            </a:pPr>
            <a:endParaRPr lang="en-US" sz="1200" dirty="0" smtClean="0"/>
          </a:p>
          <a:p>
            <a:r>
              <a:rPr lang="en-US" sz="2400" b="1" dirty="0" smtClean="0"/>
              <a:t>A transition plan to move toward Keystones for purposes of AYP must be shared with the </a:t>
            </a:r>
            <a:r>
              <a:rPr lang="en-US" sz="2400" b="1" dirty="0" err="1" smtClean="0"/>
              <a:t>USDoE</a:t>
            </a:r>
            <a:r>
              <a:rPr lang="en-US" sz="2400" b="1" dirty="0" smtClean="0"/>
              <a:t>.  Proposed ideas:</a:t>
            </a:r>
          </a:p>
          <a:p>
            <a:pPr lvl="1"/>
            <a:r>
              <a:rPr lang="en-US" sz="2000" dirty="0" smtClean="0"/>
              <a:t>Bank 7</a:t>
            </a:r>
            <a:r>
              <a:rPr lang="en-US" sz="2000" baseline="30000" dirty="0" smtClean="0"/>
              <a:t>th</a:t>
            </a:r>
            <a:r>
              <a:rPr lang="en-US" sz="2000" dirty="0" smtClean="0"/>
              <a:t> and 8</a:t>
            </a:r>
            <a:r>
              <a:rPr lang="en-US" sz="2000" baseline="30000" dirty="0" smtClean="0"/>
              <a:t>th</a:t>
            </a:r>
            <a:r>
              <a:rPr lang="en-US" sz="2000" dirty="0" smtClean="0"/>
              <a:t> grade scores for the future.</a:t>
            </a:r>
          </a:p>
          <a:p>
            <a:pPr lvl="1"/>
            <a:r>
              <a:rPr lang="en-US" sz="2000" dirty="0" smtClean="0"/>
              <a:t>Let student retake Keystone with highest score counting toward AYP.</a:t>
            </a:r>
          </a:p>
          <a:p>
            <a:pPr lvl="1"/>
            <a:r>
              <a:rPr lang="en-US" sz="2000" dirty="0" smtClean="0"/>
              <a:t>Identify a grade level by which all student assessment data will be in place.</a:t>
            </a:r>
          </a:p>
          <a:p>
            <a:pPr marL="365760" lvl="1" indent="0">
              <a:buNone/>
            </a:pPr>
            <a:endParaRPr lang="en-US" sz="1300" dirty="0" smtClean="0"/>
          </a:p>
          <a:p>
            <a:r>
              <a:rPr lang="en-US" sz="2400" b="1" dirty="0" smtClean="0"/>
              <a:t>PDE acknowledged there will be years in which some students will not take an assessment at the High School level.</a:t>
            </a:r>
          </a:p>
          <a:p>
            <a:pPr marL="457200" lvl="1" indent="0">
              <a:buNone/>
            </a:pPr>
            <a:endParaRPr lang="en-US" sz="2000"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72551" y="152400"/>
            <a:ext cx="2209450" cy="1475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0568575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8382000" cy="1143000"/>
          </a:xfrm>
        </p:spPr>
        <p:txBody>
          <a:bodyPr/>
          <a:lstStyle/>
          <a:p>
            <a:pPr algn="l"/>
            <a:r>
              <a:rPr lang="en-US" b="1" dirty="0" smtClean="0"/>
              <a:t>PSSA Writing Assessment</a:t>
            </a:r>
            <a:endParaRPr lang="en-US" b="1" dirty="0"/>
          </a:p>
        </p:txBody>
      </p:sp>
      <p:sp>
        <p:nvSpPr>
          <p:cNvPr id="3" name="Content Placeholder 2"/>
          <p:cNvSpPr>
            <a:spLocks noGrp="1"/>
          </p:cNvSpPr>
          <p:nvPr>
            <p:ph sz="quarter" idx="1"/>
          </p:nvPr>
        </p:nvSpPr>
        <p:spPr>
          <a:xfrm>
            <a:off x="457200" y="1828800"/>
            <a:ext cx="8229600" cy="4297363"/>
          </a:xfrm>
        </p:spPr>
        <p:txBody>
          <a:bodyPr>
            <a:normAutofit fontScale="92500" lnSpcReduction="10000"/>
          </a:bodyPr>
          <a:lstStyle/>
          <a:p>
            <a:r>
              <a:rPr lang="en-US" b="1" dirty="0" smtClean="0"/>
              <a:t>PSSA Writing Assessment in grades 3-8 will be embedded in the REVISED ELA PSSA to be implemented for</a:t>
            </a:r>
          </a:p>
          <a:p>
            <a:pPr lvl="1"/>
            <a:r>
              <a:rPr lang="en-US" dirty="0" smtClean="0"/>
              <a:t>Grades </a:t>
            </a:r>
            <a:r>
              <a:rPr lang="en-US" b="1" dirty="0" smtClean="0"/>
              <a:t>3, 4, 5 </a:t>
            </a:r>
            <a:r>
              <a:rPr lang="en-US" dirty="0" smtClean="0"/>
              <a:t>in </a:t>
            </a:r>
            <a:r>
              <a:rPr lang="en-US" b="1" dirty="0" smtClean="0">
                <a:solidFill>
                  <a:srgbClr val="FF0000"/>
                </a:solidFill>
              </a:rPr>
              <a:t>2014</a:t>
            </a:r>
          </a:p>
          <a:p>
            <a:pPr lvl="1"/>
            <a:r>
              <a:rPr lang="en-US" dirty="0" smtClean="0"/>
              <a:t>Grades </a:t>
            </a:r>
            <a:r>
              <a:rPr lang="en-US" b="1" dirty="0" smtClean="0"/>
              <a:t>6, 7, 8 </a:t>
            </a:r>
            <a:r>
              <a:rPr lang="en-US" dirty="0" smtClean="0"/>
              <a:t>in </a:t>
            </a:r>
            <a:r>
              <a:rPr lang="en-US" b="1" dirty="0" smtClean="0">
                <a:solidFill>
                  <a:srgbClr val="FF0000"/>
                </a:solidFill>
              </a:rPr>
              <a:t>2015</a:t>
            </a:r>
          </a:p>
          <a:p>
            <a:pPr lvl="1"/>
            <a:endParaRPr lang="en-US" dirty="0"/>
          </a:p>
          <a:p>
            <a:r>
              <a:rPr lang="en-US" b="1" dirty="0" smtClean="0"/>
              <a:t>Grade 11 </a:t>
            </a:r>
            <a:r>
              <a:rPr lang="en-US" dirty="0" smtClean="0"/>
              <a:t>is uncertain at this point as the Composition Keystone Exam is no longer on the table. There is some discussion to revise the Literature Keystone Exam to include writing.</a:t>
            </a:r>
            <a:endParaRPr lang="en-US" dirty="0"/>
          </a:p>
        </p:txBody>
      </p:sp>
      <p:pic>
        <p:nvPicPr>
          <p:cNvPr id="1027" name="Picture 3" descr="C:\Users\ljstollar\AppData\Local\Microsoft\Windows\Temporary Internet Files\Content.IE5\144JK9YC\MP900408891[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53200" y="152400"/>
            <a:ext cx="2278878" cy="1524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528530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b="1" dirty="0" smtClean="0"/>
              <a:t>Keystone </a:t>
            </a:r>
            <a:br>
              <a:rPr lang="en-US" b="1" dirty="0" smtClean="0"/>
            </a:br>
            <a:r>
              <a:rPr lang="en-US" b="1" dirty="0" smtClean="0"/>
              <a:t>Project Based Assessments</a:t>
            </a:r>
            <a:endParaRPr lang="en-US" b="1" dirty="0"/>
          </a:p>
        </p:txBody>
      </p:sp>
      <p:sp>
        <p:nvSpPr>
          <p:cNvPr id="3" name="Content Placeholder 2"/>
          <p:cNvSpPr>
            <a:spLocks noGrp="1"/>
          </p:cNvSpPr>
          <p:nvPr>
            <p:ph sz="quarter" idx="1"/>
          </p:nvPr>
        </p:nvSpPr>
        <p:spPr>
          <a:xfrm>
            <a:off x="457200" y="1752600"/>
            <a:ext cx="8229600" cy="4724400"/>
          </a:xfrm>
        </p:spPr>
        <p:txBody>
          <a:bodyPr>
            <a:normAutofit/>
          </a:bodyPr>
          <a:lstStyle/>
          <a:p>
            <a:r>
              <a:rPr lang="en-US" sz="2400" b="1" dirty="0" smtClean="0"/>
              <a:t>Proposed Regulation changes to move the Keystone Project Based Assessment (PBA) to the Senior year. </a:t>
            </a:r>
            <a:r>
              <a:rPr lang="en-US" sz="2400" dirty="0" smtClean="0"/>
              <a:t>This would become operational in </a:t>
            </a:r>
            <a:r>
              <a:rPr lang="en-US" sz="2400" b="1" dirty="0" smtClean="0"/>
              <a:t>2017</a:t>
            </a:r>
            <a:r>
              <a:rPr lang="en-US" sz="2400" dirty="0" smtClean="0"/>
              <a:t>. Proposed changes would also include the ending of the ‘Graduation Project’ in </a:t>
            </a:r>
            <a:r>
              <a:rPr lang="en-US" sz="2400" b="1" dirty="0" smtClean="0"/>
              <a:t>2016.</a:t>
            </a:r>
          </a:p>
          <a:p>
            <a:pPr marL="0" indent="0">
              <a:buNone/>
            </a:pPr>
            <a:endParaRPr lang="en-US" sz="1200" b="1" dirty="0" smtClean="0"/>
          </a:p>
          <a:p>
            <a:r>
              <a:rPr lang="en-US" sz="2400" b="1" dirty="0" smtClean="0"/>
              <a:t>Focus Groups </a:t>
            </a:r>
            <a:r>
              <a:rPr lang="en-US" sz="2400" dirty="0" smtClean="0"/>
              <a:t>–HS Principals—March 1, 2012 at LIU from 9:30-11:30 am.</a:t>
            </a:r>
          </a:p>
          <a:p>
            <a:pPr marL="0" indent="0">
              <a:buNone/>
            </a:pPr>
            <a:endParaRPr lang="en-US" sz="1200" b="1" dirty="0" smtClean="0"/>
          </a:p>
          <a:p>
            <a:r>
              <a:rPr lang="en-US" sz="2400" b="1" dirty="0" smtClean="0"/>
              <a:t>Field Testing </a:t>
            </a:r>
            <a:r>
              <a:rPr lang="en-US" sz="2400" dirty="0" smtClean="0"/>
              <a:t>this Spring for </a:t>
            </a:r>
            <a:r>
              <a:rPr lang="en-US" sz="2400" b="1" dirty="0" smtClean="0"/>
              <a:t>Algebra I, Biology, Literature </a:t>
            </a:r>
            <a:r>
              <a:rPr lang="en-US" sz="2400" dirty="0" smtClean="0"/>
              <a:t>(2 modules each).</a:t>
            </a:r>
            <a:r>
              <a:rPr lang="en-US" sz="2400" b="1" dirty="0" smtClean="0"/>
              <a:t> Please contact Lori Stollar if interested.</a:t>
            </a:r>
            <a:endParaRPr lang="en-US" sz="2400" b="1"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34200" y="152400"/>
            <a:ext cx="1828800" cy="1051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507511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PA Common </a:t>
            </a:r>
            <a:r>
              <a:rPr lang="en-US" b="1" smtClean="0"/>
              <a:t>Core – Mathematics</a:t>
            </a:r>
            <a:endParaRPr lang="en-US" b="1" dirty="0"/>
          </a:p>
        </p:txBody>
      </p:sp>
      <p:sp>
        <p:nvSpPr>
          <p:cNvPr id="3" name="Content Placeholder 2"/>
          <p:cNvSpPr>
            <a:spLocks noGrp="1"/>
          </p:cNvSpPr>
          <p:nvPr>
            <p:ph sz="quarter" idx="1"/>
          </p:nvPr>
        </p:nvSpPr>
        <p:spPr>
          <a:xfrm>
            <a:off x="457200" y="1524000"/>
            <a:ext cx="8229600" cy="5105400"/>
          </a:xfrm>
        </p:spPr>
        <p:txBody>
          <a:bodyPr>
            <a:normAutofit fontScale="92500" lnSpcReduction="10000"/>
          </a:bodyPr>
          <a:lstStyle/>
          <a:p>
            <a:r>
              <a:rPr lang="en-US" sz="2400" dirty="0" smtClean="0"/>
              <a:t>The Common Core State </a:t>
            </a:r>
            <a:r>
              <a:rPr lang="en-US" sz="2400" b="1" i="1" dirty="0" smtClean="0"/>
              <a:t>Standards </a:t>
            </a:r>
            <a:r>
              <a:rPr lang="en-US" sz="2400" dirty="0" smtClean="0"/>
              <a:t>became PA’s Eligible Content.</a:t>
            </a:r>
          </a:p>
          <a:p>
            <a:pPr marL="0" indent="0">
              <a:buNone/>
            </a:pPr>
            <a:endParaRPr lang="en-US" sz="1200" dirty="0" smtClean="0"/>
          </a:p>
          <a:p>
            <a:r>
              <a:rPr lang="en-US" sz="2400" b="1" dirty="0" smtClean="0"/>
              <a:t>CCSS Overview </a:t>
            </a:r>
            <a:r>
              <a:rPr lang="en-US" sz="2400" dirty="0" smtClean="0"/>
              <a:t>would serve well as a district’s Transition Plan.</a:t>
            </a:r>
          </a:p>
          <a:p>
            <a:pPr marL="0" indent="0">
              <a:buNone/>
            </a:pPr>
            <a:endParaRPr lang="en-US" sz="1300" dirty="0" smtClean="0"/>
          </a:p>
          <a:p>
            <a:r>
              <a:rPr lang="en-US" sz="2400" dirty="0" smtClean="0"/>
              <a:t>Likely to be </a:t>
            </a:r>
            <a:r>
              <a:rPr lang="en-US" sz="2400" b="1" dirty="0" smtClean="0"/>
              <a:t>4 Reporting Categories—</a:t>
            </a:r>
          </a:p>
          <a:p>
            <a:pPr lvl="1"/>
            <a:r>
              <a:rPr lang="en-US" sz="2000" b="1" dirty="0" smtClean="0"/>
              <a:t>Numbers and Operations</a:t>
            </a:r>
          </a:p>
          <a:p>
            <a:pPr lvl="1"/>
            <a:r>
              <a:rPr lang="en-US" sz="2000" b="1" dirty="0" smtClean="0"/>
              <a:t>Algebraic Concepts</a:t>
            </a:r>
          </a:p>
          <a:p>
            <a:pPr lvl="1"/>
            <a:r>
              <a:rPr lang="en-US" sz="2000" b="1" dirty="0" smtClean="0"/>
              <a:t>Geometry</a:t>
            </a:r>
          </a:p>
          <a:p>
            <a:pPr lvl="1"/>
            <a:r>
              <a:rPr lang="en-US" sz="2000" b="1" dirty="0" smtClean="0"/>
              <a:t>Data Analysis and Probability</a:t>
            </a:r>
          </a:p>
          <a:p>
            <a:pPr marL="1371600" lvl="2" indent="-457200">
              <a:buAutoNum type="alphaUcPeriod"/>
            </a:pPr>
            <a:r>
              <a:rPr lang="en-US" sz="2000" b="1" dirty="0" smtClean="0"/>
              <a:t>Measurement and Data</a:t>
            </a:r>
          </a:p>
          <a:p>
            <a:pPr marL="1371600" lvl="2" indent="-457200">
              <a:buAutoNum type="alphaUcPeriod"/>
            </a:pPr>
            <a:r>
              <a:rPr lang="en-US" sz="2000" b="1" dirty="0" smtClean="0"/>
              <a:t>Statistics and Probability</a:t>
            </a:r>
          </a:p>
          <a:p>
            <a:pPr marL="914400" lvl="2" indent="0">
              <a:buNone/>
            </a:pPr>
            <a:endParaRPr lang="en-US" sz="1300" b="1" dirty="0" smtClean="0"/>
          </a:p>
          <a:p>
            <a:pPr marL="571500" indent="-457200"/>
            <a:r>
              <a:rPr lang="en-US" sz="2400" b="1" dirty="0" smtClean="0"/>
              <a:t>Note:  </a:t>
            </a:r>
            <a:r>
              <a:rPr lang="en-US" sz="2600" dirty="0" smtClean="0"/>
              <a:t>Do not overlook the importance of the mathematical practice—application is critical; it’s not about solving equations.</a:t>
            </a:r>
          </a:p>
          <a:p>
            <a:pPr marL="1371600" lvl="2" indent="-457200">
              <a:buAutoNum type="alphaUcPeriod"/>
            </a:pPr>
            <a:endParaRPr lang="en-US" sz="2000" dirty="0" smtClean="0"/>
          </a:p>
          <a:p>
            <a:pPr lvl="1"/>
            <a:endParaRPr lang="en-US" sz="2400" dirty="0"/>
          </a:p>
        </p:txBody>
      </p:sp>
      <p:pic>
        <p:nvPicPr>
          <p:cNvPr id="3074" name="Picture 2" descr="C:\Users\ljstollar\AppData\Local\Microsoft\Windows\Temporary Internet Files\Content.IE5\OH1V5VJL\MP900439432[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67400" y="2895600"/>
            <a:ext cx="2389145" cy="179527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6934200" y="6400799"/>
            <a:ext cx="2037737" cy="246221"/>
          </a:xfrm>
          <a:prstGeom prst="rect">
            <a:avLst/>
          </a:prstGeom>
          <a:noFill/>
        </p:spPr>
        <p:txBody>
          <a:bodyPr wrap="none" rtlCol="0">
            <a:spAutoFit/>
          </a:bodyPr>
          <a:lstStyle/>
          <a:p>
            <a:r>
              <a:rPr lang="en-US" sz="1000" dirty="0" smtClean="0"/>
              <a:t>As interpreted by </a:t>
            </a:r>
            <a:r>
              <a:rPr lang="en-US" sz="1000" dirty="0" err="1" smtClean="0"/>
              <a:t>LJStollar</a:t>
            </a:r>
            <a:r>
              <a:rPr lang="en-US" sz="1000" dirty="0" smtClean="0"/>
              <a:t>, 2/16/12</a:t>
            </a:r>
            <a:endParaRPr lang="en-US" sz="1000" dirty="0"/>
          </a:p>
        </p:txBody>
      </p:sp>
    </p:spTree>
    <p:extLst>
      <p:ext uri="{BB962C8B-B14F-4D97-AF65-F5344CB8AC3E}">
        <p14:creationId xmlns:p14="http://schemas.microsoft.com/office/powerpoint/2010/main" val="211432978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307</TotalTime>
  <Words>1328</Words>
  <Application>Microsoft Office PowerPoint</Application>
  <PresentationFormat>On-screen Show (4:3)</PresentationFormat>
  <Paragraphs>159</Paragraphs>
  <Slides>17</Slides>
  <Notes>5</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Median</vt:lpstr>
      <vt:lpstr>Pennsylvania’s Transition to the Common Core State Standards</vt:lpstr>
      <vt:lpstr>PowerPoint Presentation</vt:lpstr>
      <vt:lpstr>PowerPoint Presentation</vt:lpstr>
      <vt:lpstr>Keystone Exams</vt:lpstr>
      <vt:lpstr>Keystone Exams</vt:lpstr>
      <vt:lpstr>11th Grade PSSA</vt:lpstr>
      <vt:lpstr>PSSA Writing Assessment</vt:lpstr>
      <vt:lpstr>Keystone  Project Based Assessments</vt:lpstr>
      <vt:lpstr>PA Common Core – Mathematics</vt:lpstr>
      <vt:lpstr>PA Common Core –  English Language Arts</vt:lpstr>
      <vt:lpstr>Text Based Seminar </vt:lpstr>
      <vt:lpstr>Text-Based Seminar</vt:lpstr>
      <vt:lpstr>Text-Based Seminar</vt:lpstr>
      <vt:lpstr>ELA/Literacy &amp; Math Shifts</vt:lpstr>
      <vt:lpstr>Common Core Shifts Examining Our Practice</vt:lpstr>
      <vt:lpstr>Common Core Resources</vt:lpstr>
      <vt:lpstr>Old Boxes</vt:lpstr>
    </vt:vector>
  </TitlesOfParts>
  <Company>Lincoln Intermediate Unit #12</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Pennsylvania’s Transition to the Common Core State Standards</dc:title>
  <dc:creator>Lori Stollar</dc:creator>
  <cp:lastModifiedBy>Lisa Menges</cp:lastModifiedBy>
  <cp:revision>26</cp:revision>
  <dcterms:created xsi:type="dcterms:W3CDTF">2012-02-20T15:26:09Z</dcterms:created>
  <dcterms:modified xsi:type="dcterms:W3CDTF">2012-02-24T13:06:59Z</dcterms:modified>
</cp:coreProperties>
</file>